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Raleway"/>
      <p:regular r:id="rId69"/>
      <p:bold r:id="rId70"/>
      <p:italic r:id="rId71"/>
      <p:boldItalic r:id="rId72"/>
    </p:embeddedFon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549320-51CC-437D-A7B2-22C9E2D96CD9}">
  <a:tblStyle styleId="{A4549320-51CC-437D-A7B2-22C9E2D96CD9}"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52344B-F91E-43B5-8318-387940A5177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regular.fntdata"/><Relationship Id="rId72" Type="http://schemas.openxmlformats.org/officeDocument/2006/relationships/font" Target="fonts/Raleway-boldItalic.fntdata"/><Relationship Id="rId31" Type="http://schemas.openxmlformats.org/officeDocument/2006/relationships/slide" Target="slides/slide25.xml"/><Relationship Id="rId75" Type="http://schemas.openxmlformats.org/officeDocument/2006/relationships/font" Target="fonts/Lato-italic.fntdata"/><Relationship Id="rId30" Type="http://schemas.openxmlformats.org/officeDocument/2006/relationships/slide" Target="slides/slide24.xml"/><Relationship Id="rId74" Type="http://schemas.openxmlformats.org/officeDocument/2006/relationships/font" Target="fonts/Lato-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Lato-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aleway-italic.fntdata"/><Relationship Id="rId70" Type="http://schemas.openxmlformats.org/officeDocument/2006/relationships/font" Target="fonts/Raleway-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7fbb6e5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27fbb6e5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Geologic features you’re labeling</a:t>
            </a:r>
            <a:endParaRPr sz="1300">
              <a:solidFill>
                <a:srgbClr val="595959"/>
              </a:solidFill>
              <a:latin typeface="Lato"/>
              <a:ea typeface="Lato"/>
              <a:cs typeface="Lato"/>
              <a:sym typeface="Lato"/>
            </a:endParaRPr>
          </a:p>
          <a:p>
            <a:pPr indent="-311150" lvl="0" marL="4572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How many labels do you have in each class? Do you have batches of data you use for different purposes?	 I.E. easy set, medium set, hard set?  What is in each set?</a:t>
            </a:r>
            <a:endParaRPr sz="1300">
              <a:solidFill>
                <a:srgbClr val="595959"/>
              </a:solidFill>
              <a:latin typeface="Lato"/>
              <a:ea typeface="Lato"/>
              <a:cs typeface="Lato"/>
              <a:sym typeface="Lato"/>
            </a:endParaRPr>
          </a:p>
          <a:p>
            <a:pPr indent="-311150" lvl="1" marL="9144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easy set: single class clear hyperbola/reflectors</a:t>
            </a:r>
            <a:endParaRPr sz="1300">
              <a:solidFill>
                <a:srgbClr val="595959"/>
              </a:solidFill>
              <a:latin typeface="Lato"/>
              <a:ea typeface="Lato"/>
              <a:cs typeface="Lato"/>
              <a:sym typeface="Lato"/>
            </a:endParaRPr>
          </a:p>
          <a:p>
            <a:pPr indent="-311150" lvl="1" marL="9144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medium: single class hyperbola/reflectors</a:t>
            </a:r>
            <a:endParaRPr sz="1300">
              <a:solidFill>
                <a:srgbClr val="595959"/>
              </a:solidFill>
              <a:latin typeface="Lato"/>
              <a:ea typeface="Lato"/>
              <a:cs typeface="Lato"/>
              <a:sym typeface="Lato"/>
            </a:endParaRPr>
          </a:p>
          <a:p>
            <a:pPr indent="-311150" lvl="1" marL="9144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hard: multi class hyperbola/reflectors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4feedc204f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feedc204f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a1ea0a69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1a1ea0a69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300">
                <a:solidFill>
                  <a:srgbClr val="595959"/>
                </a:solidFill>
                <a:latin typeface="Lato"/>
                <a:ea typeface="Lato"/>
                <a:cs typeface="Lato"/>
                <a:sym typeface="Lato"/>
              </a:rPr>
              <a:t>Which features were valuable? Why do you think they were?</a:t>
            </a:r>
            <a:endParaRPr sz="1300">
              <a:solidFill>
                <a:srgbClr val="595959"/>
              </a:solidFill>
              <a:latin typeface="Lato"/>
              <a:ea typeface="Lato"/>
              <a:cs typeface="Lato"/>
              <a:sym typeface="Lato"/>
            </a:endParaRPr>
          </a:p>
          <a:p>
            <a:pPr indent="0" lvl="0" marL="0" rtl="0" algn="l">
              <a:lnSpc>
                <a:spcPct val="90000"/>
              </a:lnSpc>
              <a:spcBef>
                <a:spcPts val="800"/>
              </a:spcBef>
              <a:spcAft>
                <a:spcPts val="0"/>
              </a:spcAft>
              <a:buNone/>
            </a:pPr>
            <a:r>
              <a:rPr lang="en" sz="1300">
                <a:solidFill>
                  <a:srgbClr val="595959"/>
                </a:solidFill>
                <a:latin typeface="Lato"/>
                <a:ea typeface="Lato"/>
                <a:cs typeface="Lato"/>
                <a:sym typeface="Lato"/>
              </a:rPr>
              <a:t>Which features did you implement?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83d21dfe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83d21dfe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300">
                <a:solidFill>
                  <a:srgbClr val="595959"/>
                </a:solidFill>
                <a:latin typeface="Lato"/>
                <a:ea typeface="Lato"/>
                <a:cs typeface="Lato"/>
                <a:sym typeface="Lato"/>
              </a:rPr>
              <a:t>Which features were valuable? Why do you think they were?</a:t>
            </a:r>
            <a:endParaRPr sz="1300">
              <a:solidFill>
                <a:srgbClr val="595959"/>
              </a:solidFill>
              <a:latin typeface="Lato"/>
              <a:ea typeface="Lato"/>
              <a:cs typeface="Lato"/>
              <a:sym typeface="Lato"/>
            </a:endParaRPr>
          </a:p>
          <a:p>
            <a:pPr indent="0" lvl="0" marL="0" rtl="0" algn="l">
              <a:lnSpc>
                <a:spcPct val="90000"/>
              </a:lnSpc>
              <a:spcBef>
                <a:spcPts val="800"/>
              </a:spcBef>
              <a:spcAft>
                <a:spcPts val="0"/>
              </a:spcAft>
              <a:buClr>
                <a:schemeClr val="dk1"/>
              </a:buClr>
              <a:buSzPts val="1100"/>
              <a:buFont typeface="Arial"/>
              <a:buNone/>
            </a:pPr>
            <a:r>
              <a:rPr lang="en" sz="1300">
                <a:solidFill>
                  <a:srgbClr val="595959"/>
                </a:solidFill>
                <a:latin typeface="Lato"/>
                <a:ea typeface="Lato"/>
                <a:cs typeface="Lato"/>
                <a:sym typeface="Lato"/>
              </a:rPr>
              <a:t>Which features did you implement?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a1ea0a699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1a1ea0a699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1a1ea0a6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1a1ea0a6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288f199233_1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288f199233_1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04b69ed50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04b69ed50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02d71f70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102d71f70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105f648adb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105f648adb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104f812a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104f812a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105f648adb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105f648adb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05f648adb_1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105f648adb_1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05f648adb_1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105f648adb_1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105f648adb_1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105f648adb_1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105f648adb_1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105f648adb_1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105f648adb_1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105f648adb_1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004b69ed5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004b69ed5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004b69ed5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004b69ed5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88f19923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88f19923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04b69ed50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004b69ed50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102d71f7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102d71f7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288f199233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288f199233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88f199233_1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88f199233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288f199233_1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288f199233_1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288f19923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288f19923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88f19923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88f19923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288f199233_1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288f199233_1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004b69ed50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004b69ed50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02d71f70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02d71f70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102d71f70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102d71f70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1a1ea0a6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1a1ea0a6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4feedc204f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4feedc204f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1a1ea0a69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1a1ea0a69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1a95bcdc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1a95bcdc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102d71f70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102d71f70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22996440b7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222996440b7_0_6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a1ea0a6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1a1ea0a6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1a1ea0a699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1a1ea0a699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4feedc204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4feedc204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88f1992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288f1992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105f648adb_1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105f648adb_1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288f19923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288f19923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05f648a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105f648a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88f19923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2288f19923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1a1ea0a69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1a1ea0a69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004b69ed5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004b69ed5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004b69ed5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004b69ed5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004b69ed50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004b69ed50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004b69ed5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004b69ed5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185cb7c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c185cb7c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4feedc204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4feedc204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22996440b7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
        <p:nvSpPr>
          <p:cNvPr id="655" name="Google Shape;655;g222996440b7_0_9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1a1ea0a699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1a1ea0a699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2996440b7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bhanu</a:t>
            </a:r>
            <a:endParaRPr/>
          </a:p>
        </p:txBody>
      </p:sp>
      <p:sp>
        <p:nvSpPr>
          <p:cNvPr id="145" name="Google Shape;145;g222996440b7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22996440b7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222996440b7_0_9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4feedc204f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4feedc204f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185cb7c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185cb7c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88f199233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88f199233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1a1ea0a699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1a1ea0a699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1a1ea0a6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1a1ea0a6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800"/>
              </a:spcBef>
              <a:spcAft>
                <a:spcPts val="0"/>
              </a:spcAft>
              <a:buClr>
                <a:srgbClr val="595959"/>
              </a:buClr>
              <a:buSzPts val="1300"/>
              <a:buFont typeface="Lato"/>
              <a:buChar char="●"/>
            </a:pPr>
            <a:r>
              <a:rPr lang="en" sz="1300">
                <a:solidFill>
                  <a:srgbClr val="595959"/>
                </a:solidFill>
                <a:latin typeface="Lato"/>
                <a:ea typeface="Lato"/>
                <a:cs typeface="Lato"/>
                <a:sym typeface="Lato"/>
              </a:rPr>
              <a:t>How did you go about labeling? What tools did you use? CVAT</a:t>
            </a:r>
            <a:endParaRPr sz="1300">
              <a:solidFill>
                <a:srgbClr val="595959"/>
              </a:solidFill>
              <a:latin typeface="Lato"/>
              <a:ea typeface="Lato"/>
              <a:cs typeface="Lato"/>
              <a:sym typeface="Lato"/>
            </a:endParaRPr>
          </a:p>
          <a:p>
            <a:pPr indent="-311150" lvl="0" marL="457200" rtl="0" algn="l">
              <a:lnSpc>
                <a:spcPct val="9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One people label data batches and 2-3 people review data for consensus.</a:t>
            </a:r>
            <a:endParaRPr sz="1300">
              <a:solidFill>
                <a:srgbClr val="595959"/>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85" name="Google Shape;85;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6" name="Google Shape;86;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7" name="Google Shape;87;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9.png"/><Relationship Id="rId13" Type="http://schemas.openxmlformats.org/officeDocument/2006/relationships/image" Target="../media/image7.png"/><Relationship Id="rId12"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4.png"/><Relationship Id="rId9" Type="http://schemas.openxmlformats.org/officeDocument/2006/relationships/image" Target="../media/image18.png"/><Relationship Id="rId14"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15.png"/><Relationship Id="rId7" Type="http://schemas.openxmlformats.org/officeDocument/2006/relationships/image" Target="../media/image13.png"/><Relationship Id="rId8"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49.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2.jp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 Id="rId4" Type="http://schemas.openxmlformats.org/officeDocument/2006/relationships/image" Target="../media/image54.jpg"/><Relationship Id="rId5" Type="http://schemas.openxmlformats.org/officeDocument/2006/relationships/image" Target="../media/image5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15.png"/><Relationship Id="rId5" Type="http://schemas.openxmlformats.org/officeDocument/2006/relationships/image" Target="../media/image55.png"/><Relationship Id="rId6" Type="http://schemas.openxmlformats.org/officeDocument/2006/relationships/image" Target="../media/image47.png"/><Relationship Id="rId7"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0"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jpg"/><Relationship Id="rId4" Type="http://schemas.openxmlformats.org/officeDocument/2006/relationships/image" Target="../media/image71.jpg"/><Relationship Id="rId5"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7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amazon.com/dp/B0899VXM8F?ref_=cm_sw_r_apan_dp_N6VPWBYWPAJ4KGQ89TCP" TargetMode="External"/><Relationship Id="rId4" Type="http://schemas.openxmlformats.org/officeDocument/2006/relationships/hyperlink" Target="https://www.amazon.com/dp/B09X7G85JC?ref_=cm_sw_r_apan_dp_HT4SMBEJ5EDSZHZGWQ7K&amp;th=1" TargetMode="External"/><Relationship Id="rId5" Type="http://schemas.openxmlformats.org/officeDocument/2006/relationships/hyperlink" Target="https://www.amazon.com/dp/B07ZLZRDXZ?ref_=cm_sw_r_apan_dp_DYB2DXYH6J5JV6RH871S" TargetMode="External"/><Relationship Id="rId6" Type="http://schemas.openxmlformats.org/officeDocument/2006/relationships/hyperlink" Target="https://www.amazon.com/uni-Adapter-Supports-Compatible-MacBook/dp/B081VHSB2V/ref=mp_s_a_1_3?crid=3HL020EEWYZ8J&amp;keywords=microsd+card+reader&amp;qid=1675818022&amp;sprefix=micro+sd+card+re%2Caps%2C274&amp;sr=8-3" TargetMode="External"/><Relationship Id="rId7" Type="http://schemas.openxmlformats.org/officeDocument/2006/relationships/hyperlink" Target="https://www.amazon.com/Charger-Besgoods-Charging-Compatible-Wireless/dp/B07QK7PXZK/ref=mp_s_a_1_3?crid=542FVYLA4S57&amp;keywords=5v+3+amp+charger&amp;qid=1675878849&amp;sprefix=3+amp+5v+%2Caps%2C174&amp;sr=8-3" TargetMode="External"/><Relationship Id="rId8" Type="http://schemas.openxmlformats.org/officeDocument/2006/relationships/hyperlink" Target="https://www.amazon.com/Charging-Charger-Compatible-Samsung-Braided/dp/B082Z1YYRK/ref=mp_s_a_1_4?crid=1E4MQWRBC39XL&amp;keywords=usb+a+to+c+cable&amp;qid=1675878910&amp;sprefix=usb+a+to+c+%2Caps%2C208&amp;sr=8-4"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6.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4.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drive.google.com/file/d/1vsHuPlnSWquM8RVM2HLUL0XEtkReHv36/view" TargetMode="External"/><Relationship Id="rId4" Type="http://schemas.openxmlformats.org/officeDocument/2006/relationships/image" Target="../media/image6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9.jpg"/><Relationship Id="rId4" Type="http://schemas.openxmlformats.org/officeDocument/2006/relationships/image" Target="../media/image7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scikit-learn.org/stable/modules/svm.html" TargetMode="External"/><Relationship Id="rId4" Type="http://schemas.openxmlformats.org/officeDocument/2006/relationships/hyperlink" Target="https://scikit-learn.org/stable/modules/generated/sklearn.ensemble.RandomForestClassifier.html" TargetMode="External"/><Relationship Id="rId5" Type="http://schemas.openxmlformats.org/officeDocument/2006/relationships/hyperlink" Target="https://scikit-learn.org/stable/modules/generated/sklearn.tree.DecisionTreeClassifier.html"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for</a:t>
            </a:r>
            <a:br>
              <a:rPr lang="en"/>
            </a:br>
            <a:r>
              <a:rPr lang="en"/>
              <a:t>Lunar Multi-Static Ground-Penetrating Radar</a:t>
            </a:r>
            <a:endParaRPr/>
          </a:p>
        </p:txBody>
      </p:sp>
      <p:sp>
        <p:nvSpPr>
          <p:cNvPr id="93" name="Google Shape;93;p14"/>
          <p:cNvSpPr txBox="1"/>
          <p:nvPr>
            <p:ph idx="1" type="subTitle"/>
          </p:nvPr>
        </p:nvSpPr>
        <p:spPr>
          <a:xfrm>
            <a:off x="727950" y="3379675"/>
            <a:ext cx="7753200" cy="1528800"/>
          </a:xfrm>
          <a:prstGeom prst="rect">
            <a:avLst/>
          </a:prstGeom>
        </p:spPr>
        <p:txBody>
          <a:bodyPr anchorCtr="0" anchor="t" bIns="91425" lIns="91425" spcFirstLastPara="1" rIns="91425" wrap="square" tIns="91425">
            <a:noAutofit/>
          </a:bodyPr>
          <a:lstStyle/>
          <a:p>
            <a:pPr indent="-1344168" lvl="0" marL="1344168" rtl="0" algn="l">
              <a:spcBef>
                <a:spcPts val="0"/>
              </a:spcBef>
              <a:spcAft>
                <a:spcPts val="0"/>
              </a:spcAft>
              <a:buNone/>
            </a:pPr>
            <a:r>
              <a:rPr lang="en"/>
              <a:t>Team member: Bhanu Sharma, Cheng-Hao Hsiao, Chi Chen, Jyothirmayee Donthineni, Meharleen Singh, Piyush Tandon, Sam Kinn</a:t>
            </a:r>
            <a:endParaRPr/>
          </a:p>
          <a:p>
            <a:pPr indent="0" lvl="0" marL="0" rtl="0" algn="l">
              <a:spcBef>
                <a:spcPts val="0"/>
              </a:spcBef>
              <a:spcAft>
                <a:spcPts val="0"/>
              </a:spcAft>
              <a:buNone/>
            </a:pPr>
            <a:r>
              <a:rPr lang="en"/>
              <a:t>Name of Industry: NASA Jet Propulsion Laboratory</a:t>
            </a:r>
            <a:endParaRPr/>
          </a:p>
          <a:p>
            <a:pPr indent="0" lvl="0" marL="0" rtl="0" algn="l">
              <a:spcBef>
                <a:spcPts val="0"/>
              </a:spcBef>
              <a:spcAft>
                <a:spcPts val="0"/>
              </a:spcAft>
              <a:buNone/>
            </a:pPr>
            <a:r>
              <a:rPr lang="en"/>
              <a:t>Industry mentor: Dr. Daniel Nunes, </a:t>
            </a:r>
            <a:r>
              <a:rPr lang="en"/>
              <a:t>Jack</a:t>
            </a:r>
            <a:r>
              <a:rPr lang="en"/>
              <a:t> Lightholder</a:t>
            </a:r>
            <a:endParaRPr/>
          </a:p>
          <a:p>
            <a:pPr indent="0" lvl="0" marL="0" rtl="0" algn="l">
              <a:spcBef>
                <a:spcPts val="0"/>
              </a:spcBef>
              <a:spcAft>
                <a:spcPts val="0"/>
              </a:spcAft>
              <a:buNone/>
            </a:pPr>
            <a:r>
              <a:rPr lang="en"/>
              <a:t>Faculty mentor: Prof. Jenq-Neng Hwang</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Annotation Set</a:t>
            </a:r>
            <a:endParaRPr sz="2400"/>
          </a:p>
        </p:txBody>
      </p:sp>
      <p:sp>
        <p:nvSpPr>
          <p:cNvPr id="184" name="Google Shape;184;p23"/>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lnSpc>
                <a:spcPct val="90000"/>
              </a:lnSpc>
              <a:spcBef>
                <a:spcPts val="800"/>
              </a:spcBef>
              <a:spcAft>
                <a:spcPts val="0"/>
              </a:spcAft>
              <a:buClr>
                <a:schemeClr val="dk1"/>
              </a:buClr>
              <a:buSzPts val="1300"/>
              <a:buChar char="●"/>
            </a:pPr>
            <a:r>
              <a:rPr lang="en"/>
              <a:t>Top layers </a:t>
            </a:r>
            <a:r>
              <a:rPr lang="en"/>
              <a:t>513 images </a:t>
            </a:r>
            <a:r>
              <a:rPr lang="en"/>
              <a:t>vs. others (middle layers, bottom layers) </a:t>
            </a:r>
            <a:r>
              <a:rPr lang="en"/>
              <a:t> 1143 images</a:t>
            </a:r>
            <a:endParaRPr/>
          </a:p>
          <a:p>
            <a:pPr indent="-311150" lvl="0" marL="457200" rtl="0" algn="l">
              <a:lnSpc>
                <a:spcPct val="90000"/>
              </a:lnSpc>
              <a:spcBef>
                <a:spcPts val="1600"/>
              </a:spcBef>
              <a:spcAft>
                <a:spcPts val="1600"/>
              </a:spcAft>
              <a:buClr>
                <a:schemeClr val="dk1"/>
              </a:buClr>
              <a:buSzPts val="1300"/>
              <a:buChar char="●"/>
            </a:pPr>
            <a:r>
              <a:rPr lang="en"/>
              <a:t>Hyperbolas 50 images vs. others (reflectors, environments) 100 images</a:t>
            </a:r>
            <a:endParaRPr/>
          </a:p>
        </p:txBody>
      </p:sp>
      <p:sp>
        <p:nvSpPr>
          <p:cNvPr id="185" name="Google Shape;185;p23"/>
          <p:cNvSpPr txBox="1"/>
          <p:nvPr/>
        </p:nvSpPr>
        <p:spPr>
          <a:xfrm>
            <a:off x="783550" y="564750"/>
            <a:ext cx="33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86" name="Google Shape;186;p23"/>
          <p:cNvPicPr preferRelativeResize="0"/>
          <p:nvPr/>
        </p:nvPicPr>
        <p:blipFill rotWithShape="1">
          <a:blip r:embed="rId3">
            <a:alphaModFix/>
          </a:blip>
          <a:srcRect b="6550" l="45919" r="0" t="0"/>
          <a:stretch/>
        </p:blipFill>
        <p:spPr>
          <a:xfrm>
            <a:off x="621800" y="2831900"/>
            <a:ext cx="4456000" cy="2155825"/>
          </a:xfrm>
          <a:prstGeom prst="rect">
            <a:avLst/>
          </a:prstGeom>
          <a:noFill/>
          <a:ln>
            <a:noFill/>
          </a:ln>
        </p:spPr>
      </p:pic>
      <p:pic>
        <p:nvPicPr>
          <p:cNvPr id="187" name="Google Shape;187;p23"/>
          <p:cNvPicPr preferRelativeResize="0"/>
          <p:nvPr/>
        </p:nvPicPr>
        <p:blipFill rotWithShape="1">
          <a:blip r:embed="rId4">
            <a:alphaModFix/>
          </a:blip>
          <a:srcRect b="57773" l="0" r="0" t="4304"/>
          <a:stretch/>
        </p:blipFill>
        <p:spPr>
          <a:xfrm>
            <a:off x="5199700" y="2847613"/>
            <a:ext cx="1377023" cy="603031"/>
          </a:xfrm>
          <a:prstGeom prst="rect">
            <a:avLst/>
          </a:prstGeom>
          <a:noFill/>
          <a:ln>
            <a:noFill/>
          </a:ln>
        </p:spPr>
      </p:pic>
      <p:pic>
        <p:nvPicPr>
          <p:cNvPr id="188" name="Google Shape;188;p23"/>
          <p:cNvPicPr preferRelativeResize="0"/>
          <p:nvPr/>
        </p:nvPicPr>
        <p:blipFill rotWithShape="1">
          <a:blip r:embed="rId5">
            <a:alphaModFix/>
          </a:blip>
          <a:srcRect b="58869" l="0" r="0" t="0"/>
          <a:stretch/>
        </p:blipFill>
        <p:spPr>
          <a:xfrm>
            <a:off x="5205124" y="4493493"/>
            <a:ext cx="1366176" cy="649998"/>
          </a:xfrm>
          <a:prstGeom prst="rect">
            <a:avLst/>
          </a:prstGeom>
          <a:noFill/>
          <a:ln>
            <a:noFill/>
          </a:ln>
        </p:spPr>
      </p:pic>
      <p:pic>
        <p:nvPicPr>
          <p:cNvPr id="189" name="Google Shape;189;p23"/>
          <p:cNvPicPr preferRelativeResize="0"/>
          <p:nvPr/>
        </p:nvPicPr>
        <p:blipFill rotWithShape="1">
          <a:blip r:embed="rId6">
            <a:alphaModFix/>
          </a:blip>
          <a:srcRect b="59389" l="0" r="0" t="0"/>
          <a:stretch/>
        </p:blipFill>
        <p:spPr>
          <a:xfrm>
            <a:off x="5199700" y="3647077"/>
            <a:ext cx="1377024" cy="649998"/>
          </a:xfrm>
          <a:prstGeom prst="rect">
            <a:avLst/>
          </a:prstGeom>
          <a:noFill/>
          <a:ln>
            <a:noFill/>
          </a:ln>
        </p:spPr>
      </p:pic>
      <p:pic>
        <p:nvPicPr>
          <p:cNvPr id="190" name="Google Shape;190;p23"/>
          <p:cNvPicPr preferRelativeResize="0"/>
          <p:nvPr/>
        </p:nvPicPr>
        <p:blipFill>
          <a:blip r:embed="rId7">
            <a:alphaModFix/>
          </a:blip>
          <a:stretch>
            <a:fillRect/>
          </a:stretch>
        </p:blipFill>
        <p:spPr>
          <a:xfrm>
            <a:off x="7179050" y="1730850"/>
            <a:ext cx="774514" cy="766275"/>
          </a:xfrm>
          <a:prstGeom prst="rect">
            <a:avLst/>
          </a:prstGeom>
          <a:noFill/>
          <a:ln>
            <a:noFill/>
          </a:ln>
        </p:spPr>
      </p:pic>
      <p:pic>
        <p:nvPicPr>
          <p:cNvPr id="191" name="Google Shape;191;p23"/>
          <p:cNvPicPr preferRelativeResize="0"/>
          <p:nvPr/>
        </p:nvPicPr>
        <p:blipFill>
          <a:blip r:embed="rId8">
            <a:alphaModFix/>
          </a:blip>
          <a:stretch>
            <a:fillRect/>
          </a:stretch>
        </p:blipFill>
        <p:spPr>
          <a:xfrm>
            <a:off x="8034025" y="1730850"/>
            <a:ext cx="774525" cy="774525"/>
          </a:xfrm>
          <a:prstGeom prst="rect">
            <a:avLst/>
          </a:prstGeom>
          <a:noFill/>
          <a:ln>
            <a:noFill/>
          </a:ln>
        </p:spPr>
      </p:pic>
      <p:pic>
        <p:nvPicPr>
          <p:cNvPr id="192" name="Google Shape;192;p23"/>
          <p:cNvPicPr preferRelativeResize="0"/>
          <p:nvPr/>
        </p:nvPicPr>
        <p:blipFill>
          <a:blip r:embed="rId9">
            <a:alphaModFix/>
          </a:blip>
          <a:stretch>
            <a:fillRect/>
          </a:stretch>
        </p:blipFill>
        <p:spPr>
          <a:xfrm>
            <a:off x="7191250" y="2545600"/>
            <a:ext cx="750125" cy="766275"/>
          </a:xfrm>
          <a:prstGeom prst="rect">
            <a:avLst/>
          </a:prstGeom>
          <a:noFill/>
          <a:ln>
            <a:noFill/>
          </a:ln>
        </p:spPr>
      </p:pic>
      <p:pic>
        <p:nvPicPr>
          <p:cNvPr id="193" name="Google Shape;193;p23"/>
          <p:cNvPicPr preferRelativeResize="0"/>
          <p:nvPr/>
        </p:nvPicPr>
        <p:blipFill>
          <a:blip r:embed="rId10">
            <a:alphaModFix/>
          </a:blip>
          <a:stretch>
            <a:fillRect/>
          </a:stretch>
        </p:blipFill>
        <p:spPr>
          <a:xfrm>
            <a:off x="8034025" y="2545550"/>
            <a:ext cx="774525" cy="766387"/>
          </a:xfrm>
          <a:prstGeom prst="rect">
            <a:avLst/>
          </a:prstGeom>
          <a:noFill/>
          <a:ln>
            <a:noFill/>
          </a:ln>
        </p:spPr>
      </p:pic>
      <p:sp>
        <p:nvSpPr>
          <p:cNvPr id="194" name="Google Shape;194;p23"/>
          <p:cNvSpPr txBox="1"/>
          <p:nvPr/>
        </p:nvSpPr>
        <p:spPr>
          <a:xfrm>
            <a:off x="7191250" y="1393800"/>
            <a:ext cx="1539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accent1"/>
                </a:solidFill>
                <a:latin typeface="Lato"/>
                <a:ea typeface="Lato"/>
                <a:cs typeface="Lato"/>
                <a:sym typeface="Lato"/>
              </a:rPr>
              <a:t>Strong hyperbola</a:t>
            </a:r>
            <a:endParaRPr/>
          </a:p>
        </p:txBody>
      </p:sp>
      <p:sp>
        <p:nvSpPr>
          <p:cNvPr id="195" name="Google Shape;195;p23"/>
          <p:cNvSpPr txBox="1"/>
          <p:nvPr/>
        </p:nvSpPr>
        <p:spPr>
          <a:xfrm>
            <a:off x="7269550" y="3241625"/>
            <a:ext cx="1539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1300">
                <a:solidFill>
                  <a:schemeClr val="accent1"/>
                </a:solidFill>
                <a:latin typeface="Lato"/>
                <a:ea typeface="Lato"/>
                <a:cs typeface="Lato"/>
                <a:sym typeface="Lato"/>
              </a:rPr>
              <a:t>Strong reflectors</a:t>
            </a:r>
            <a:endParaRPr/>
          </a:p>
        </p:txBody>
      </p:sp>
      <p:pic>
        <p:nvPicPr>
          <p:cNvPr id="196" name="Google Shape;196;p23"/>
          <p:cNvPicPr preferRelativeResize="0"/>
          <p:nvPr/>
        </p:nvPicPr>
        <p:blipFill>
          <a:blip r:embed="rId11">
            <a:alphaModFix/>
          </a:blip>
          <a:stretch>
            <a:fillRect/>
          </a:stretch>
        </p:blipFill>
        <p:spPr>
          <a:xfrm>
            <a:off x="7239450" y="3566800"/>
            <a:ext cx="750125" cy="726688"/>
          </a:xfrm>
          <a:prstGeom prst="rect">
            <a:avLst/>
          </a:prstGeom>
          <a:noFill/>
          <a:ln>
            <a:noFill/>
          </a:ln>
        </p:spPr>
      </p:pic>
      <p:pic>
        <p:nvPicPr>
          <p:cNvPr id="197" name="Google Shape;197;p23"/>
          <p:cNvPicPr preferRelativeResize="0"/>
          <p:nvPr/>
        </p:nvPicPr>
        <p:blipFill>
          <a:blip r:embed="rId12">
            <a:alphaModFix/>
          </a:blip>
          <a:stretch>
            <a:fillRect/>
          </a:stretch>
        </p:blipFill>
        <p:spPr>
          <a:xfrm>
            <a:off x="8025075" y="3566800"/>
            <a:ext cx="750125" cy="742243"/>
          </a:xfrm>
          <a:prstGeom prst="rect">
            <a:avLst/>
          </a:prstGeom>
          <a:noFill/>
          <a:ln>
            <a:noFill/>
          </a:ln>
        </p:spPr>
      </p:pic>
      <p:pic>
        <p:nvPicPr>
          <p:cNvPr id="198" name="Google Shape;198;p23"/>
          <p:cNvPicPr preferRelativeResize="0"/>
          <p:nvPr/>
        </p:nvPicPr>
        <p:blipFill>
          <a:blip r:embed="rId13">
            <a:alphaModFix/>
          </a:blip>
          <a:stretch>
            <a:fillRect/>
          </a:stretch>
        </p:blipFill>
        <p:spPr>
          <a:xfrm>
            <a:off x="7247264" y="4327100"/>
            <a:ext cx="734503" cy="726700"/>
          </a:xfrm>
          <a:prstGeom prst="rect">
            <a:avLst/>
          </a:prstGeom>
          <a:noFill/>
          <a:ln>
            <a:noFill/>
          </a:ln>
        </p:spPr>
      </p:pic>
      <p:pic>
        <p:nvPicPr>
          <p:cNvPr id="199" name="Google Shape;199;p23"/>
          <p:cNvPicPr preferRelativeResize="0"/>
          <p:nvPr/>
        </p:nvPicPr>
        <p:blipFill>
          <a:blip r:embed="rId14">
            <a:alphaModFix/>
          </a:blip>
          <a:stretch>
            <a:fillRect/>
          </a:stretch>
        </p:blipFill>
        <p:spPr>
          <a:xfrm>
            <a:off x="8048264" y="4327100"/>
            <a:ext cx="703750" cy="726700"/>
          </a:xfrm>
          <a:prstGeom prst="rect">
            <a:avLst/>
          </a:prstGeom>
          <a:noFill/>
          <a:ln>
            <a:noFill/>
          </a:ln>
        </p:spPr>
      </p:pic>
      <p:sp>
        <p:nvSpPr>
          <p:cNvPr id="200" name="Google Shape;200;p23"/>
          <p:cNvSpPr txBox="1"/>
          <p:nvPr/>
        </p:nvSpPr>
        <p:spPr>
          <a:xfrm>
            <a:off x="5199725" y="3339038"/>
            <a:ext cx="1377000" cy="41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750"/>
              </a:spcBef>
              <a:spcAft>
                <a:spcPts val="0"/>
              </a:spcAft>
              <a:buNone/>
            </a:pPr>
            <a:r>
              <a:rPr lang="en">
                <a:solidFill>
                  <a:srgbClr val="000000"/>
                </a:solidFill>
                <a:latin typeface="Calibri"/>
                <a:ea typeface="Calibri"/>
                <a:cs typeface="Calibri"/>
                <a:sym typeface="Calibri"/>
              </a:rPr>
              <a:t>middle</a:t>
            </a:r>
            <a:endParaRPr>
              <a:solidFill>
                <a:srgbClr val="000000"/>
              </a:solidFill>
              <a:latin typeface="Calibri"/>
              <a:ea typeface="Calibri"/>
              <a:cs typeface="Calibri"/>
              <a:sym typeface="Calibri"/>
            </a:endParaRPr>
          </a:p>
        </p:txBody>
      </p:sp>
      <p:sp>
        <p:nvSpPr>
          <p:cNvPr id="201" name="Google Shape;201;p23"/>
          <p:cNvSpPr txBox="1"/>
          <p:nvPr/>
        </p:nvSpPr>
        <p:spPr>
          <a:xfrm>
            <a:off x="5199725" y="4215750"/>
            <a:ext cx="1377000" cy="4104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750"/>
              </a:spcBef>
              <a:spcAft>
                <a:spcPts val="0"/>
              </a:spcAft>
              <a:buNone/>
            </a:pPr>
            <a:r>
              <a:rPr lang="en">
                <a:solidFill>
                  <a:srgbClr val="000000"/>
                </a:solidFill>
                <a:latin typeface="Calibri"/>
                <a:ea typeface="Calibri"/>
                <a:cs typeface="Calibri"/>
                <a:sym typeface="Calibri"/>
              </a:rPr>
              <a:t>bottom</a:t>
            </a:r>
            <a:endParaRPr>
              <a:solidFill>
                <a:srgbClr val="000000"/>
              </a:solidFill>
              <a:latin typeface="Calibri"/>
              <a:ea typeface="Calibri"/>
              <a:cs typeface="Calibri"/>
              <a:sym typeface="Calibri"/>
            </a:endParaRPr>
          </a:p>
        </p:txBody>
      </p:sp>
      <p:sp>
        <p:nvSpPr>
          <p:cNvPr id="202" name="Google Shape;202;p23"/>
          <p:cNvSpPr txBox="1"/>
          <p:nvPr/>
        </p:nvSpPr>
        <p:spPr>
          <a:xfrm>
            <a:off x="5251738" y="2637525"/>
            <a:ext cx="1272900" cy="2352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750"/>
              </a:spcBef>
              <a:spcAft>
                <a:spcPts val="0"/>
              </a:spcAft>
              <a:buNone/>
            </a:pPr>
            <a:r>
              <a:rPr lang="en">
                <a:solidFill>
                  <a:srgbClr val="000000"/>
                </a:solidFill>
                <a:latin typeface="Calibri"/>
                <a:ea typeface="Calibri"/>
                <a:cs typeface="Calibri"/>
                <a:sym typeface="Calibri"/>
              </a:rPr>
              <a:t>top</a:t>
            </a:r>
            <a:endParaRPr>
              <a:solidFill>
                <a:srgbClr val="000000"/>
              </a:solidFill>
              <a:latin typeface="Calibri"/>
              <a:ea typeface="Calibri"/>
              <a:cs typeface="Calibri"/>
              <a:sym typeface="Calibri"/>
            </a:endParaRPr>
          </a:p>
        </p:txBody>
      </p:sp>
      <p:sp>
        <p:nvSpPr>
          <p:cNvPr id="203" name="Google Shape;203;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729450" y="1318650"/>
            <a:ext cx="826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Dataset Generation</a:t>
            </a:r>
            <a:endParaRPr sz="2400"/>
          </a:p>
        </p:txBody>
      </p:sp>
      <p:sp>
        <p:nvSpPr>
          <p:cNvPr id="209" name="Google Shape;209;p24"/>
          <p:cNvSpPr txBox="1"/>
          <p:nvPr>
            <p:ph idx="1" type="body"/>
          </p:nvPr>
        </p:nvSpPr>
        <p:spPr>
          <a:xfrm>
            <a:off x="729450" y="2078875"/>
            <a:ext cx="7688700" cy="2810700"/>
          </a:xfrm>
          <a:prstGeom prst="rect">
            <a:avLst/>
          </a:prstGeom>
        </p:spPr>
        <p:txBody>
          <a:bodyPr anchorCtr="0" anchor="t" bIns="91425" lIns="91425" spcFirstLastPara="1" rIns="91425" wrap="square" tIns="91425">
            <a:noAutofit/>
          </a:bodyPr>
          <a:lstStyle/>
          <a:p>
            <a:pPr indent="-311150" lvl="0" marL="342900" rtl="0" algn="l">
              <a:spcBef>
                <a:spcPts val="0"/>
              </a:spcBef>
              <a:spcAft>
                <a:spcPts val="0"/>
              </a:spcAft>
              <a:buSzPts val="1300"/>
              <a:buAutoNum type="arabicPeriod"/>
            </a:pPr>
            <a:r>
              <a:rPr lang="en"/>
              <a:t>Use sliding windows to cropped image</a:t>
            </a:r>
            <a:endParaRPr/>
          </a:p>
          <a:p>
            <a:pPr indent="-311150" lvl="0" marL="914400" rtl="0" algn="l">
              <a:spcBef>
                <a:spcPts val="0"/>
              </a:spcBef>
              <a:spcAft>
                <a:spcPts val="0"/>
              </a:spcAft>
              <a:buClr>
                <a:schemeClr val="dk1"/>
              </a:buClr>
              <a:buSzPts val="1300"/>
              <a:buChar char="●"/>
            </a:pPr>
            <a:r>
              <a:rPr lang="en"/>
              <a:t>200 x 200 pixels can cover most hyperbolas</a:t>
            </a:r>
            <a:endParaRPr/>
          </a:p>
          <a:p>
            <a:pPr indent="-311150" lvl="0" marL="914400" rtl="0" algn="l">
              <a:spcBef>
                <a:spcPts val="0"/>
              </a:spcBef>
              <a:spcAft>
                <a:spcPts val="0"/>
              </a:spcAft>
              <a:buClr>
                <a:schemeClr val="dk1"/>
              </a:buClr>
              <a:buSzPts val="1300"/>
              <a:buChar char="●"/>
            </a:pPr>
            <a:r>
              <a:rPr lang="en"/>
              <a:t>80% of overlapping</a:t>
            </a:r>
            <a:endParaRPr/>
          </a:p>
          <a:p>
            <a:pPr indent="-311150" lvl="0" marL="342900" rtl="0" algn="l">
              <a:spcBef>
                <a:spcPts val="1000"/>
              </a:spcBef>
              <a:spcAft>
                <a:spcPts val="0"/>
              </a:spcAft>
              <a:buSzPts val="1300"/>
              <a:buAutoNum type="arabicPeriod"/>
            </a:pPr>
            <a:r>
              <a:rPr lang="en"/>
              <a:t>Extract annotations </a:t>
            </a:r>
            <a:r>
              <a:rPr lang="en"/>
              <a:t>information</a:t>
            </a:r>
            <a:r>
              <a:rPr lang="en"/>
              <a:t> from parsing CVAT xml</a:t>
            </a:r>
            <a:endParaRPr/>
          </a:p>
          <a:p>
            <a:pPr indent="-311150" lvl="0" marL="342900" rtl="0" algn="l">
              <a:spcBef>
                <a:spcPts val="1000"/>
              </a:spcBef>
              <a:spcAft>
                <a:spcPts val="0"/>
              </a:spcAft>
              <a:buSzPts val="1300"/>
              <a:buAutoNum type="arabicPeriod"/>
            </a:pPr>
            <a:r>
              <a:rPr lang="en"/>
              <a:t>Combine sliding window and </a:t>
            </a:r>
            <a:r>
              <a:rPr lang="en"/>
              <a:t>annotation</a:t>
            </a:r>
            <a:r>
              <a:rPr lang="en"/>
              <a:t> information to labeled images</a:t>
            </a:r>
            <a:endParaRPr/>
          </a:p>
          <a:p>
            <a:pPr indent="-311150" lvl="0" marL="342900" rtl="0" algn="l">
              <a:spcBef>
                <a:spcPts val="1000"/>
              </a:spcBef>
              <a:spcAft>
                <a:spcPts val="0"/>
              </a:spcAft>
              <a:buSzPts val="1300"/>
              <a:buAutoNum type="arabicPeriod"/>
            </a:pPr>
            <a:r>
              <a:rPr lang="en"/>
              <a:t>Label cropped images based on covering 80% of annotations box</a:t>
            </a:r>
            <a:endParaRPr/>
          </a:p>
          <a:p>
            <a:pPr indent="-311150" lvl="0" marL="342900" rtl="0" algn="l">
              <a:spcBef>
                <a:spcPts val="1000"/>
              </a:spcBef>
              <a:spcAft>
                <a:spcPts val="0"/>
              </a:spcAft>
              <a:buSzPts val="1300"/>
              <a:buAutoNum type="arabicPeriod"/>
            </a:pPr>
            <a:r>
              <a:rPr lang="en"/>
              <a:t>Cherry-pick </a:t>
            </a:r>
            <a:r>
              <a:rPr lang="en"/>
              <a:t>strong features</a:t>
            </a:r>
            <a:endParaRPr/>
          </a:p>
          <a:p>
            <a:pPr indent="-311150" lvl="0" marL="342900" rtl="0" algn="l">
              <a:spcBef>
                <a:spcPts val="1000"/>
              </a:spcBef>
              <a:spcAft>
                <a:spcPts val="1000"/>
              </a:spcAft>
              <a:buSzPts val="1300"/>
              <a:buAutoNum type="arabicPeriod"/>
            </a:pPr>
            <a:r>
              <a:rPr lang="en"/>
              <a:t>Export dataset in npz format</a:t>
            </a:r>
            <a:endParaRPr/>
          </a:p>
        </p:txBody>
      </p:sp>
      <p:pic>
        <p:nvPicPr>
          <p:cNvPr id="210" name="Google Shape;210;p24"/>
          <p:cNvPicPr preferRelativeResize="0"/>
          <p:nvPr/>
        </p:nvPicPr>
        <p:blipFill rotWithShape="1">
          <a:blip r:embed="rId3">
            <a:alphaModFix/>
          </a:blip>
          <a:srcRect b="51485" l="9528" r="29703" t="13315"/>
          <a:stretch/>
        </p:blipFill>
        <p:spPr>
          <a:xfrm>
            <a:off x="4247550" y="892463"/>
            <a:ext cx="2793551" cy="1387574"/>
          </a:xfrm>
          <a:prstGeom prst="rect">
            <a:avLst/>
          </a:prstGeom>
          <a:noFill/>
          <a:ln>
            <a:noFill/>
          </a:ln>
        </p:spPr>
      </p:pic>
      <p:pic>
        <p:nvPicPr>
          <p:cNvPr id="211" name="Google Shape;211;p24"/>
          <p:cNvPicPr preferRelativeResize="0"/>
          <p:nvPr/>
        </p:nvPicPr>
        <p:blipFill>
          <a:blip r:embed="rId4">
            <a:alphaModFix/>
          </a:blip>
          <a:stretch>
            <a:fillRect/>
          </a:stretch>
        </p:blipFill>
        <p:spPr>
          <a:xfrm>
            <a:off x="7041100" y="482950"/>
            <a:ext cx="2098175" cy="4660552"/>
          </a:xfrm>
          <a:prstGeom prst="rect">
            <a:avLst/>
          </a:prstGeom>
          <a:noFill/>
          <a:ln>
            <a:noFill/>
          </a:ln>
        </p:spPr>
      </p:pic>
      <p:sp>
        <p:nvSpPr>
          <p:cNvPr id="212" name="Google Shape;212;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809550" y="1308425"/>
            <a:ext cx="7760400" cy="3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Featurization Strategy</a:t>
            </a:r>
            <a:r>
              <a:rPr lang="en" sz="2100"/>
              <a:t>  (feature lists)</a:t>
            </a:r>
            <a:endParaRPr sz="2100"/>
          </a:p>
        </p:txBody>
      </p:sp>
      <p:graphicFrame>
        <p:nvGraphicFramePr>
          <p:cNvPr id="218" name="Google Shape;218;p25"/>
          <p:cNvGraphicFramePr/>
          <p:nvPr/>
        </p:nvGraphicFramePr>
        <p:xfrm>
          <a:off x="850475" y="1932163"/>
          <a:ext cx="3000000" cy="3000000"/>
        </p:xfrm>
        <a:graphic>
          <a:graphicData uri="http://schemas.openxmlformats.org/drawingml/2006/table">
            <a:tbl>
              <a:tblPr>
                <a:noFill/>
                <a:tableStyleId>{A4549320-51CC-437D-A7B2-22C9E2D96CD9}</a:tableStyleId>
              </a:tblPr>
              <a:tblGrid>
                <a:gridCol w="348500"/>
                <a:gridCol w="2827425"/>
                <a:gridCol w="4055375"/>
              </a:tblGrid>
              <a:tr h="207450">
                <a:tc>
                  <a:txBody>
                    <a:bodyPr/>
                    <a:lstStyle/>
                    <a:p>
                      <a:pPr indent="0" lvl="0" marL="0" rtl="0" algn="l">
                        <a:spcBef>
                          <a:spcPts val="0"/>
                        </a:spcBef>
                        <a:spcAft>
                          <a:spcPts val="0"/>
                        </a:spcAft>
                        <a:buNone/>
                      </a:pPr>
                      <a:r>
                        <a:t/>
                      </a:r>
                      <a:endParaRPr sz="900"/>
                    </a:p>
                  </a:txBody>
                  <a:tcPr marT="63500" marB="63500" marR="63500" marL="63500"/>
                </a:tc>
                <a:tc>
                  <a:txBody>
                    <a:bodyPr/>
                    <a:lstStyle/>
                    <a:p>
                      <a:pPr indent="0" lvl="0" marL="0" rtl="0" algn="l">
                        <a:spcBef>
                          <a:spcPts val="0"/>
                        </a:spcBef>
                        <a:spcAft>
                          <a:spcPts val="0"/>
                        </a:spcAft>
                        <a:buNone/>
                      </a:pPr>
                      <a:r>
                        <a:rPr lang="en" sz="900"/>
                        <a:t>Feature</a:t>
                      </a:r>
                      <a:endParaRPr sz="900"/>
                    </a:p>
                  </a:txBody>
                  <a:tcPr marT="63500" marB="63500" marR="63500" marL="63500"/>
                </a:tc>
                <a:tc>
                  <a:txBody>
                    <a:bodyPr/>
                    <a:lstStyle/>
                    <a:p>
                      <a:pPr indent="0" lvl="0" marL="0" rtl="0" algn="l">
                        <a:spcBef>
                          <a:spcPts val="0"/>
                        </a:spcBef>
                        <a:spcAft>
                          <a:spcPts val="0"/>
                        </a:spcAft>
                        <a:buNone/>
                      </a:pPr>
                      <a:r>
                        <a:rPr lang="en" sz="900"/>
                        <a:t>Description</a:t>
                      </a:r>
                      <a:endParaRPr sz="900"/>
                    </a:p>
                  </a:txBody>
                  <a:tcPr marT="63500" marB="63500" marR="63500" marL="63500"/>
                </a:tc>
              </a:tr>
              <a:tr h="207450">
                <a:tc>
                  <a:txBody>
                    <a:bodyPr/>
                    <a:lstStyle/>
                    <a:p>
                      <a:pPr indent="0" lvl="0" marL="0" rtl="0" algn="l">
                        <a:spcBef>
                          <a:spcPts val="0"/>
                        </a:spcBef>
                        <a:spcAft>
                          <a:spcPts val="0"/>
                        </a:spcAft>
                        <a:buNone/>
                      </a:pPr>
                      <a:r>
                        <a:rPr lang="en" sz="900"/>
                        <a:t>1</a:t>
                      </a:r>
                      <a:endParaRPr sz="900"/>
                    </a:p>
                  </a:txBody>
                  <a:tcPr marT="63500" marB="63500" marR="63500" marL="63500"/>
                </a:tc>
                <a:tc>
                  <a:txBody>
                    <a:bodyPr/>
                    <a:lstStyle/>
                    <a:p>
                      <a:pPr indent="0" lvl="0" marL="0" rtl="0" algn="l">
                        <a:spcBef>
                          <a:spcPts val="0"/>
                        </a:spcBef>
                        <a:spcAft>
                          <a:spcPts val="0"/>
                        </a:spcAft>
                        <a:buNone/>
                      </a:pPr>
                      <a:r>
                        <a:rPr lang="en" sz="900"/>
                        <a:t>Local binary patterns histogram</a:t>
                      </a:r>
                      <a:endParaRPr sz="900"/>
                    </a:p>
                  </a:txBody>
                  <a:tcPr marT="63500" marB="63500" marR="63500" marL="63500"/>
                </a:tc>
                <a:tc>
                  <a:txBody>
                    <a:bodyPr/>
                    <a:lstStyle/>
                    <a:p>
                      <a:pPr indent="0" lvl="0" marL="0" rtl="0" algn="l">
                        <a:spcBef>
                          <a:spcPts val="0"/>
                        </a:spcBef>
                        <a:spcAft>
                          <a:spcPts val="0"/>
                        </a:spcAft>
                        <a:buNone/>
                      </a:pPr>
                      <a:r>
                        <a:rPr lang="en" sz="900">
                          <a:solidFill>
                            <a:srgbClr val="000000"/>
                          </a:solidFill>
                        </a:rPr>
                        <a:t>popular </a:t>
                      </a:r>
                      <a:r>
                        <a:rPr lang="en" sz="900"/>
                        <a:t>for</a:t>
                      </a:r>
                      <a:r>
                        <a:rPr lang="en" sz="900">
                          <a:solidFill>
                            <a:srgbClr val="000000"/>
                          </a:solidFill>
                        </a:rPr>
                        <a:t> extracting </a:t>
                      </a:r>
                      <a:r>
                        <a:rPr lang="en" sz="900"/>
                        <a:t>local texture pattern (strongest local grayscale)</a:t>
                      </a:r>
                      <a:endParaRPr sz="900"/>
                    </a:p>
                  </a:txBody>
                  <a:tcPr marT="63500" marB="63500" marR="63500" marL="63500"/>
                </a:tc>
              </a:tr>
              <a:tr h="258925">
                <a:tc>
                  <a:txBody>
                    <a:bodyPr/>
                    <a:lstStyle/>
                    <a:p>
                      <a:pPr indent="0" lvl="0" marL="0" rtl="0" algn="l">
                        <a:spcBef>
                          <a:spcPts val="0"/>
                        </a:spcBef>
                        <a:spcAft>
                          <a:spcPts val="0"/>
                        </a:spcAft>
                        <a:buNone/>
                      </a:pPr>
                      <a:r>
                        <a:rPr lang="en" sz="900"/>
                        <a:t>2</a:t>
                      </a:r>
                      <a:endParaRPr sz="900"/>
                    </a:p>
                  </a:txBody>
                  <a:tcPr marT="63500" marB="63500" marR="63500" marL="63500"/>
                </a:tc>
                <a:tc>
                  <a:txBody>
                    <a:bodyPr/>
                    <a:lstStyle/>
                    <a:p>
                      <a:pPr indent="0" lvl="0" marL="0" rtl="0" algn="l">
                        <a:spcBef>
                          <a:spcPts val="0"/>
                        </a:spcBef>
                        <a:spcAft>
                          <a:spcPts val="0"/>
                        </a:spcAft>
                        <a:buNone/>
                      </a:pPr>
                      <a:r>
                        <a:rPr lang="en" sz="900"/>
                        <a:t>depth</a:t>
                      </a:r>
                      <a:endParaRPr sz="900"/>
                    </a:p>
                  </a:txBody>
                  <a:tcPr marT="63500" marB="63500" marR="63500" marL="63500"/>
                </a:tc>
                <a:tc>
                  <a:txBody>
                    <a:bodyPr/>
                    <a:lstStyle/>
                    <a:p>
                      <a:pPr indent="0" lvl="0" marL="0" rtl="0" algn="l">
                        <a:spcBef>
                          <a:spcPts val="0"/>
                        </a:spcBef>
                        <a:spcAft>
                          <a:spcPts val="0"/>
                        </a:spcAft>
                        <a:buNone/>
                      </a:pPr>
                      <a:r>
                        <a:rPr lang="en" sz="900"/>
                        <a:t>depth of the sliding window of original  gpr image</a:t>
                      </a:r>
                      <a:endParaRPr sz="900"/>
                    </a:p>
                  </a:txBody>
                  <a:tcPr marT="63500" marB="63500" marR="63500" marL="63500"/>
                </a:tc>
              </a:tr>
              <a:tr h="258925">
                <a:tc>
                  <a:txBody>
                    <a:bodyPr/>
                    <a:lstStyle/>
                    <a:p>
                      <a:pPr indent="0" lvl="0" marL="0" rtl="0" algn="l">
                        <a:spcBef>
                          <a:spcPts val="0"/>
                        </a:spcBef>
                        <a:spcAft>
                          <a:spcPts val="0"/>
                        </a:spcAft>
                        <a:buNone/>
                      </a:pPr>
                      <a:r>
                        <a:rPr lang="en" sz="900"/>
                        <a:t>3</a:t>
                      </a:r>
                      <a:endParaRPr sz="9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wavelet transform</a:t>
                      </a:r>
                      <a:endParaRPr sz="900"/>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using fixed window to create a local frequency analysis</a:t>
                      </a:r>
                      <a:endParaRPr sz="900"/>
                    </a:p>
                  </a:txBody>
                  <a:tcPr marT="63500" marB="63500" marR="63500" marL="63500">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4</a:t>
                      </a:r>
                      <a:endParaRPr sz="900"/>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FFT</a:t>
                      </a:r>
                      <a:endParaRPr sz="900"/>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spectrum analyzing, powerful for distinguishing different depths of GPR</a:t>
                      </a:r>
                      <a:endParaRPr sz="900"/>
                    </a:p>
                  </a:txBody>
                  <a:tcPr marT="63500" marB="63500" marR="63500" marL="63500">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5</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rgbClr val="000000"/>
                        </a:buClr>
                        <a:buSzPts val="1100"/>
                        <a:buFont typeface="Arial"/>
                        <a:buNone/>
                      </a:pPr>
                      <a:r>
                        <a:rPr lang="en" sz="900">
                          <a:solidFill>
                            <a:srgbClr val="000000"/>
                          </a:solidFill>
                        </a:rPr>
                        <a:t>Gabor filters</a:t>
                      </a:r>
                      <a:endParaRPr sz="12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sensitive to both the frequency and orientation of texture patterns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6</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Number of pixels of edges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Count pixels after do Sobel edge detection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7</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Number of edges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Count lines after do Canny edge detection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8</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Histogram of Oriented Gradients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local gradient pattern, hyperbola and reflector has unique gradient pattern</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solidFill>
                            <a:srgbClr val="000000"/>
                          </a:solidFill>
                        </a:rPr>
                        <a:t>9</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standard deviation of the mean of rows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Indicate the similar gray level in the horizontal line.</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19" name="Google Shape;219;p25"/>
          <p:cNvSpPr txBox="1"/>
          <p:nvPr/>
        </p:nvSpPr>
        <p:spPr>
          <a:xfrm>
            <a:off x="5919700" y="255900"/>
            <a:ext cx="3000000" cy="364800"/>
          </a:xfrm>
          <a:prstGeom prst="rect">
            <a:avLst/>
          </a:prstGeom>
          <a:noFill/>
          <a:ln>
            <a:noFill/>
          </a:ln>
        </p:spPr>
        <p:txBody>
          <a:bodyPr anchorCtr="0" anchor="t" bIns="91425" lIns="91425" spcFirstLastPara="1" rIns="91425" wrap="square" tIns="91425">
            <a:spAutoFit/>
          </a:bodyPr>
          <a:lstStyle/>
          <a:p>
            <a:pPr indent="-171450" lvl="0" marL="177800" rtl="0" algn="l">
              <a:lnSpc>
                <a:spcPct val="90000"/>
              </a:lnSpc>
              <a:spcBef>
                <a:spcPts val="800"/>
              </a:spcBef>
              <a:spcAft>
                <a:spcPts val="0"/>
              </a:spcAft>
              <a:buClr>
                <a:schemeClr val="accent1"/>
              </a:buClr>
              <a:buSzPts val="1300"/>
              <a:buFont typeface="Lato"/>
              <a:buChar char="●"/>
            </a:pPr>
            <a:r>
              <a:t/>
            </a:r>
            <a:endParaRPr sz="1300">
              <a:solidFill>
                <a:schemeClr val="accent1"/>
              </a:solidFill>
              <a:latin typeface="Lato"/>
              <a:ea typeface="Lato"/>
              <a:cs typeface="Lato"/>
              <a:sym typeface="Lato"/>
            </a:endParaRPr>
          </a:p>
        </p:txBody>
      </p:sp>
      <p:sp>
        <p:nvSpPr>
          <p:cNvPr id="220" name="Google Shape;220;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809550" y="1308425"/>
            <a:ext cx="7760400" cy="3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rgbClr val="000000"/>
                </a:solidFill>
              </a:rPr>
              <a:t>Featurization Strategy</a:t>
            </a:r>
            <a:r>
              <a:rPr lang="en" sz="2100"/>
              <a:t>  (feature lists)</a:t>
            </a:r>
            <a:endParaRPr sz="2100"/>
          </a:p>
        </p:txBody>
      </p:sp>
      <p:graphicFrame>
        <p:nvGraphicFramePr>
          <p:cNvPr id="226" name="Google Shape;226;p26"/>
          <p:cNvGraphicFramePr/>
          <p:nvPr/>
        </p:nvGraphicFramePr>
        <p:xfrm>
          <a:off x="850475" y="1932163"/>
          <a:ext cx="3000000" cy="3000000"/>
        </p:xfrm>
        <a:graphic>
          <a:graphicData uri="http://schemas.openxmlformats.org/drawingml/2006/table">
            <a:tbl>
              <a:tblPr>
                <a:noFill/>
                <a:tableStyleId>{A4549320-51CC-437D-A7B2-22C9E2D96CD9}</a:tableStyleId>
              </a:tblPr>
              <a:tblGrid>
                <a:gridCol w="348500"/>
                <a:gridCol w="2827425"/>
                <a:gridCol w="4055375"/>
              </a:tblGrid>
              <a:tr h="258925">
                <a:tc>
                  <a:txBody>
                    <a:bodyPr/>
                    <a:lstStyle/>
                    <a:p>
                      <a:pPr indent="0" lvl="0" marL="0" rtl="0" algn="l">
                        <a:spcBef>
                          <a:spcPts val="0"/>
                        </a:spcBef>
                        <a:spcAft>
                          <a:spcPts val="0"/>
                        </a:spcAft>
                        <a:buNone/>
                      </a:pPr>
                      <a:r>
                        <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Feature</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Description</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t>10</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Mean of peaks and valleys in the image</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mean number of peak and valleys in each column</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58925">
                <a:tc>
                  <a:txBody>
                    <a:bodyPr/>
                    <a:lstStyle/>
                    <a:p>
                      <a:pPr indent="0" lvl="0" marL="0" rtl="0" algn="l">
                        <a:spcBef>
                          <a:spcPts val="0"/>
                        </a:spcBef>
                        <a:spcAft>
                          <a:spcPts val="0"/>
                        </a:spcAft>
                        <a:buNone/>
                      </a:pPr>
                      <a:r>
                        <a:rPr lang="en" sz="900">
                          <a:solidFill>
                            <a:srgbClr val="000000"/>
                          </a:solidFill>
                        </a:rPr>
                        <a:t>1</a:t>
                      </a:r>
                      <a:r>
                        <a:rPr lang="en" sz="900"/>
                        <a:t>1</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000000"/>
                          </a:solidFill>
                        </a:rPr>
                        <a:t>standard deviation of whole picture</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000000"/>
                          </a:solidFill>
                        </a:rPr>
                        <a:t>Noise of picture, easy to calculate but lack of local pattern</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lstStyle/>
                    <a:p>
                      <a:pPr indent="0" lvl="0" marL="0" rtl="0" algn="l">
                        <a:spcBef>
                          <a:spcPts val="0"/>
                        </a:spcBef>
                        <a:spcAft>
                          <a:spcPts val="0"/>
                        </a:spcAft>
                        <a:buNone/>
                      </a:pPr>
                      <a:r>
                        <a:rPr lang="en" sz="900">
                          <a:solidFill>
                            <a:srgbClr val="000000"/>
                          </a:solidFill>
                        </a:rPr>
                        <a:t>1</a:t>
                      </a:r>
                      <a:r>
                        <a:rPr lang="en" sz="900"/>
                        <a:t>2</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rgbClr val="000000"/>
                          </a:solidFill>
                        </a:rPr>
                        <a:t>Haralick Texture Features</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Texture of an image by computing statistics from the gray-level co-occurrence matrix (GLCM)</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Set of 13 texture features </a:t>
                      </a:r>
                      <a:r>
                        <a:rPr lang="en" sz="900"/>
                        <a:t>including</a:t>
                      </a:r>
                      <a:r>
                        <a:rPr lang="en" sz="900"/>
                        <a:t> </a:t>
                      </a:r>
                      <a:r>
                        <a:rPr lang="en" sz="900">
                          <a:solidFill>
                            <a:srgbClr val="000000"/>
                          </a:solidFill>
                        </a:rPr>
                        <a:t>Contrast, Correlation, Energy, Homogeneity of image</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lstStyle/>
                    <a:p>
                      <a:pPr indent="0" lvl="0" marL="0" rtl="0" algn="l">
                        <a:spcBef>
                          <a:spcPts val="0"/>
                        </a:spcBef>
                        <a:spcAft>
                          <a:spcPts val="0"/>
                        </a:spcAft>
                        <a:buNone/>
                      </a:pPr>
                      <a:r>
                        <a:rPr lang="en" sz="900"/>
                        <a:t>13</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Laplacian mean</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Edges and details of the image</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lstStyle/>
                    <a:p>
                      <a:pPr indent="0" lvl="0" marL="0" rtl="0" algn="l">
                        <a:spcBef>
                          <a:spcPts val="0"/>
                        </a:spcBef>
                        <a:spcAft>
                          <a:spcPts val="0"/>
                        </a:spcAft>
                        <a:buNone/>
                      </a:pPr>
                      <a:r>
                        <a:rPr lang="en" sz="900"/>
                        <a:t>14</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Hu moments</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set of 7 Hu moments, </a:t>
                      </a:r>
                      <a:r>
                        <a:rPr lang="en" sz="900"/>
                        <a:t>shape features invariant to rotation, scale, and translation</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lstStyle/>
                    <a:p>
                      <a:pPr indent="0" lvl="0" marL="0" rtl="0" algn="l">
                        <a:spcBef>
                          <a:spcPts val="0"/>
                        </a:spcBef>
                        <a:spcAft>
                          <a:spcPts val="0"/>
                        </a:spcAft>
                        <a:buNone/>
                      </a:pPr>
                      <a:r>
                        <a:rPr lang="en" sz="900"/>
                        <a:t>15</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zernike_moments</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shape features  invariant to rotation, scale, and translation</a:t>
                      </a:r>
                      <a:br>
                        <a:rPr lang="en" sz="900"/>
                      </a:br>
                      <a:r>
                        <a:rPr lang="en" sz="900"/>
                        <a:t>(radial and angular moments of an image's contour)</a:t>
                      </a:r>
                      <a:endParaRPr sz="900">
                        <a:solidFill>
                          <a:srgbClr val="000000"/>
                        </a:solidFill>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07450">
                <a:tc>
                  <a:txBody>
                    <a:bodyPr/>
                    <a:lstStyle/>
                    <a:p>
                      <a:pPr indent="0" lvl="0" marL="0" rtl="0" algn="l">
                        <a:spcBef>
                          <a:spcPts val="0"/>
                        </a:spcBef>
                        <a:spcAft>
                          <a:spcPts val="0"/>
                        </a:spcAft>
                        <a:buNone/>
                      </a:pPr>
                      <a:r>
                        <a:rPr lang="en" sz="900"/>
                        <a:t>16</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Fourier shape features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represent the shape of an object in terms of its frequency components</a:t>
                      </a:r>
                      <a:endParaRPr sz="9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27" name="Google Shape;227;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729450" y="1318650"/>
            <a:ext cx="8028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Extraction - Edge Detection</a:t>
            </a:r>
            <a:endParaRPr sz="2400"/>
          </a:p>
        </p:txBody>
      </p:sp>
      <p:sp>
        <p:nvSpPr>
          <p:cNvPr id="233" name="Google Shape;233;p2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latin typeface="Arial"/>
                <a:ea typeface="Arial"/>
                <a:cs typeface="Arial"/>
                <a:sym typeface="Arial"/>
              </a:rPr>
              <a:t>Simple technique for computing gradient differences between pixels</a:t>
            </a:r>
            <a:endParaRPr>
              <a:latin typeface="Arial"/>
              <a:ea typeface="Arial"/>
              <a:cs typeface="Arial"/>
              <a:sym typeface="Arial"/>
            </a:endParaRPr>
          </a:p>
          <a:p>
            <a:pPr indent="-311150" lvl="0" marL="457200" rtl="0" algn="l">
              <a:spcBef>
                <a:spcPts val="0"/>
              </a:spcBef>
              <a:spcAft>
                <a:spcPts val="0"/>
              </a:spcAft>
              <a:buClr>
                <a:schemeClr val="dk1"/>
              </a:buClr>
              <a:buSzPts val="1300"/>
              <a:buChar char="●"/>
            </a:pPr>
            <a:r>
              <a:rPr lang="en">
                <a:latin typeface="Arial"/>
                <a:ea typeface="Arial"/>
                <a:cs typeface="Arial"/>
                <a:sym typeface="Arial"/>
              </a:rPr>
              <a:t>Canny edge detection</a:t>
            </a:r>
            <a:endParaRPr>
              <a:latin typeface="Arial"/>
              <a:ea typeface="Arial"/>
              <a:cs typeface="Arial"/>
              <a:sym typeface="Arial"/>
            </a:endParaRPr>
          </a:p>
          <a:p>
            <a:pPr indent="-311150" lvl="0" marL="457200" rtl="0" algn="l">
              <a:spcBef>
                <a:spcPts val="0"/>
              </a:spcBef>
              <a:spcAft>
                <a:spcPts val="0"/>
              </a:spcAft>
              <a:buClr>
                <a:schemeClr val="dk1"/>
              </a:buClr>
              <a:buSzPts val="1300"/>
              <a:buChar char="●"/>
            </a:pPr>
            <a:r>
              <a:rPr lang="en">
                <a:latin typeface="Arial"/>
                <a:ea typeface="Arial"/>
                <a:cs typeface="Arial"/>
                <a:sym typeface="Arial"/>
              </a:rPr>
              <a:t>Sobel operator</a:t>
            </a:r>
            <a:endParaRPr>
              <a:latin typeface="Arial"/>
              <a:ea typeface="Arial"/>
              <a:cs typeface="Arial"/>
              <a:sym typeface="Arial"/>
            </a:endParaRPr>
          </a:p>
          <a:p>
            <a:pPr indent="-311150" lvl="0" marL="457200" rtl="0" algn="l">
              <a:spcBef>
                <a:spcPts val="0"/>
              </a:spcBef>
              <a:spcAft>
                <a:spcPts val="0"/>
              </a:spcAft>
              <a:buClr>
                <a:schemeClr val="dk1"/>
              </a:buClr>
              <a:buSzPts val="1300"/>
              <a:buChar char="●"/>
            </a:pPr>
            <a:r>
              <a:rPr lang="en">
                <a:latin typeface="Arial"/>
                <a:ea typeface="Arial"/>
                <a:cs typeface="Arial"/>
                <a:sym typeface="Arial"/>
              </a:rPr>
              <a:t>Other techniques explored:</a:t>
            </a:r>
            <a:endParaRPr>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en" sz="1300">
                <a:latin typeface="Arial"/>
                <a:ea typeface="Arial"/>
                <a:cs typeface="Arial"/>
                <a:sym typeface="Arial"/>
              </a:rPr>
              <a:t>Image thresholding</a:t>
            </a:r>
            <a:endParaRPr sz="1300">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en" sz="1300">
                <a:latin typeface="Arial"/>
                <a:ea typeface="Arial"/>
                <a:cs typeface="Arial"/>
                <a:sym typeface="Arial"/>
              </a:rPr>
              <a:t>Contouring, area based contour filtering.</a:t>
            </a:r>
            <a:endParaRPr sz="1300">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en" sz="1300">
                <a:latin typeface="Arial"/>
                <a:ea typeface="Arial"/>
                <a:cs typeface="Arial"/>
                <a:sym typeface="Arial"/>
              </a:rPr>
              <a:t>Hough transform for curve detection, Hough parabola detection</a:t>
            </a:r>
            <a:endParaRPr sz="1300">
              <a:latin typeface="Arial"/>
              <a:ea typeface="Arial"/>
              <a:cs typeface="Arial"/>
              <a:sym typeface="Arial"/>
            </a:endParaRPr>
          </a:p>
          <a:p>
            <a:pPr indent="-311150" lvl="1" marL="914400" rtl="0" algn="l">
              <a:spcBef>
                <a:spcPts val="0"/>
              </a:spcBef>
              <a:spcAft>
                <a:spcPts val="0"/>
              </a:spcAft>
              <a:buClr>
                <a:schemeClr val="dk1"/>
              </a:buClr>
              <a:buSzPts val="1300"/>
              <a:buFont typeface="Arial"/>
              <a:buChar char="○"/>
            </a:pPr>
            <a:r>
              <a:rPr lang="en" sz="1300">
                <a:latin typeface="Arial"/>
                <a:ea typeface="Arial"/>
                <a:cs typeface="Arial"/>
                <a:sym typeface="Arial"/>
              </a:rPr>
              <a:t>Combination with wavelets</a:t>
            </a:r>
            <a:endParaRPr sz="1300">
              <a:latin typeface="Arial"/>
              <a:ea typeface="Arial"/>
              <a:cs typeface="Arial"/>
              <a:sym typeface="Arial"/>
            </a:endParaRPr>
          </a:p>
        </p:txBody>
      </p:sp>
      <p:pic>
        <p:nvPicPr>
          <p:cNvPr id="234" name="Google Shape;234;p27"/>
          <p:cNvPicPr preferRelativeResize="0"/>
          <p:nvPr/>
        </p:nvPicPr>
        <p:blipFill>
          <a:blip r:embed="rId3">
            <a:alphaModFix/>
          </a:blip>
          <a:stretch>
            <a:fillRect/>
          </a:stretch>
        </p:blipFill>
        <p:spPr>
          <a:xfrm>
            <a:off x="5397475" y="3404125"/>
            <a:ext cx="2918752" cy="1553149"/>
          </a:xfrm>
          <a:prstGeom prst="rect">
            <a:avLst/>
          </a:prstGeom>
          <a:noFill/>
          <a:ln>
            <a:noFill/>
          </a:ln>
        </p:spPr>
      </p:pic>
      <p:pic>
        <p:nvPicPr>
          <p:cNvPr id="235" name="Google Shape;235;p27"/>
          <p:cNvPicPr preferRelativeResize="0"/>
          <p:nvPr/>
        </p:nvPicPr>
        <p:blipFill>
          <a:blip r:embed="rId4">
            <a:alphaModFix/>
          </a:blip>
          <a:stretch>
            <a:fillRect/>
          </a:stretch>
        </p:blipFill>
        <p:spPr>
          <a:xfrm>
            <a:off x="5397479" y="1853850"/>
            <a:ext cx="2918747" cy="1505000"/>
          </a:xfrm>
          <a:prstGeom prst="rect">
            <a:avLst/>
          </a:prstGeom>
          <a:noFill/>
          <a:ln>
            <a:noFill/>
          </a:ln>
        </p:spPr>
      </p:pic>
      <p:sp>
        <p:nvSpPr>
          <p:cNvPr id="236" name="Google Shape;236;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Extraction - Wavelets</a:t>
            </a:r>
            <a:endParaRPr sz="2400"/>
          </a:p>
        </p:txBody>
      </p:sp>
      <p:sp>
        <p:nvSpPr>
          <p:cNvPr id="242" name="Google Shape;242;p28"/>
          <p:cNvSpPr txBox="1"/>
          <p:nvPr>
            <p:ph idx="1" type="body"/>
          </p:nvPr>
        </p:nvSpPr>
        <p:spPr>
          <a:xfrm>
            <a:off x="729325" y="2078875"/>
            <a:ext cx="3774300" cy="277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Wavelet analysis identify candidates for apex of hyperbola</a:t>
            </a:r>
            <a:endParaRPr/>
          </a:p>
          <a:p>
            <a:pPr indent="-298450" lvl="1" marL="914400" rtl="0" algn="l">
              <a:spcBef>
                <a:spcPts val="0"/>
              </a:spcBef>
              <a:spcAft>
                <a:spcPts val="0"/>
              </a:spcAft>
              <a:buClr>
                <a:schemeClr val="dk1"/>
              </a:buClr>
              <a:buSzPts val="1100"/>
              <a:buChar char="○"/>
            </a:pPr>
            <a:r>
              <a:rPr lang="en"/>
              <a:t>Casts a wide net, often includes reflectors and other </a:t>
            </a:r>
            <a:r>
              <a:rPr lang="en"/>
              <a:t>artifacts</a:t>
            </a:r>
            <a:endParaRPr/>
          </a:p>
          <a:p>
            <a:pPr indent="-311150" lvl="0" marL="457200" rtl="0" algn="l">
              <a:spcBef>
                <a:spcPts val="0"/>
              </a:spcBef>
              <a:spcAft>
                <a:spcPts val="0"/>
              </a:spcAft>
              <a:buClr>
                <a:schemeClr val="dk1"/>
              </a:buClr>
              <a:buSzPts val="1300"/>
              <a:buChar char="●"/>
            </a:pPr>
            <a:r>
              <a:rPr lang="en"/>
              <a:t>Determine coefficients that fit best to determine if candidate is hyperbola</a:t>
            </a:r>
            <a:endParaRPr/>
          </a:p>
          <a:p>
            <a:pPr indent="-298450" lvl="1" marL="914400" rtl="0" algn="l">
              <a:spcBef>
                <a:spcPts val="0"/>
              </a:spcBef>
              <a:spcAft>
                <a:spcPts val="0"/>
              </a:spcAft>
              <a:buClr>
                <a:schemeClr val="dk1"/>
              </a:buClr>
              <a:buSzPts val="1100"/>
              <a:buChar char="○"/>
            </a:pPr>
            <a:r>
              <a:rPr lang="en"/>
              <a:t>Still work in progress</a:t>
            </a:r>
            <a:endParaRPr/>
          </a:p>
          <a:p>
            <a:pPr indent="-298450" lvl="1" marL="914400" rtl="0" algn="l">
              <a:spcBef>
                <a:spcPts val="0"/>
              </a:spcBef>
              <a:spcAft>
                <a:spcPts val="0"/>
              </a:spcAft>
              <a:buClr>
                <a:schemeClr val="dk1"/>
              </a:buClr>
              <a:buSzPts val="1100"/>
              <a:buChar char="○"/>
            </a:pPr>
            <a:r>
              <a:rPr lang="en"/>
              <a:t>Requires knowledge of possible hyperbolas</a:t>
            </a:r>
            <a:endParaRPr/>
          </a:p>
          <a:p>
            <a:pPr indent="-311150" lvl="0" marL="457200" rtl="0" algn="l">
              <a:spcBef>
                <a:spcPts val="0"/>
              </a:spcBef>
              <a:spcAft>
                <a:spcPts val="0"/>
              </a:spcAft>
              <a:buClr>
                <a:schemeClr val="dk1"/>
              </a:buClr>
              <a:buSzPts val="1300"/>
              <a:buChar char="●"/>
            </a:pPr>
            <a:r>
              <a:rPr lang="en"/>
              <a:t>If this works, improves hyperbola detection and classification</a:t>
            </a:r>
            <a:endParaRPr/>
          </a:p>
          <a:p>
            <a:pPr indent="-311150" lvl="0" marL="457200" rtl="0" algn="l">
              <a:spcBef>
                <a:spcPts val="0"/>
              </a:spcBef>
              <a:spcAft>
                <a:spcPts val="0"/>
              </a:spcAft>
              <a:buClr>
                <a:schemeClr val="dk1"/>
              </a:buClr>
              <a:buSzPts val="1300"/>
              <a:buChar char="●"/>
            </a:pPr>
            <a:r>
              <a:rPr lang="en"/>
              <a:t>Very effective for differentiating layers for layer classification </a:t>
            </a:r>
            <a:endParaRPr/>
          </a:p>
        </p:txBody>
      </p:sp>
      <p:pic>
        <p:nvPicPr>
          <p:cNvPr id="243" name="Google Shape;243;p28"/>
          <p:cNvPicPr preferRelativeResize="0"/>
          <p:nvPr/>
        </p:nvPicPr>
        <p:blipFill>
          <a:blip r:embed="rId3">
            <a:alphaModFix/>
          </a:blip>
          <a:stretch>
            <a:fillRect/>
          </a:stretch>
        </p:blipFill>
        <p:spPr>
          <a:xfrm>
            <a:off x="5751150" y="1853850"/>
            <a:ext cx="2666698" cy="1752374"/>
          </a:xfrm>
          <a:prstGeom prst="rect">
            <a:avLst/>
          </a:prstGeom>
          <a:noFill/>
          <a:ln>
            <a:noFill/>
          </a:ln>
        </p:spPr>
      </p:pic>
      <p:pic>
        <p:nvPicPr>
          <p:cNvPr id="244" name="Google Shape;244;p28"/>
          <p:cNvPicPr preferRelativeResize="0"/>
          <p:nvPr/>
        </p:nvPicPr>
        <p:blipFill>
          <a:blip r:embed="rId4">
            <a:alphaModFix/>
          </a:blip>
          <a:stretch>
            <a:fillRect/>
          </a:stretch>
        </p:blipFill>
        <p:spPr>
          <a:xfrm>
            <a:off x="4807375" y="3891575"/>
            <a:ext cx="4190000" cy="1114800"/>
          </a:xfrm>
          <a:prstGeom prst="rect">
            <a:avLst/>
          </a:prstGeom>
          <a:noFill/>
          <a:ln>
            <a:noFill/>
          </a:ln>
        </p:spPr>
      </p:pic>
      <p:sp>
        <p:nvSpPr>
          <p:cNvPr id="245" name="Google Shape;245;p28"/>
          <p:cNvSpPr txBox="1"/>
          <p:nvPr/>
        </p:nvSpPr>
        <p:spPr>
          <a:xfrm>
            <a:off x="5916925" y="3529975"/>
            <a:ext cx="2666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Lato"/>
                <a:ea typeface="Lato"/>
                <a:cs typeface="Lato"/>
                <a:sym typeface="Lato"/>
              </a:rPr>
              <a:t>Onyszko K, Fryskowska-Skibniewska, A. 2021.</a:t>
            </a:r>
            <a:endParaRPr sz="1200">
              <a:latin typeface="Lato"/>
              <a:ea typeface="Lato"/>
              <a:cs typeface="Lato"/>
              <a:sym typeface="Lato"/>
            </a:endParaRPr>
          </a:p>
        </p:txBody>
      </p:sp>
      <p:sp>
        <p:nvSpPr>
          <p:cNvPr id="246" name="Google Shape;246;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what? - Alternative approaches</a:t>
            </a:r>
            <a:endParaRPr/>
          </a:p>
        </p:txBody>
      </p:sp>
      <p:sp>
        <p:nvSpPr>
          <p:cNvPr id="252" name="Google Shape;252;p29"/>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Image processing</a:t>
            </a:r>
            <a:endParaRPr/>
          </a:p>
          <a:p>
            <a:pPr indent="-311150" lvl="0" marL="457200" rtl="0" algn="l">
              <a:spcBef>
                <a:spcPts val="0"/>
              </a:spcBef>
              <a:spcAft>
                <a:spcPts val="0"/>
              </a:spcAft>
              <a:buSzPts val="1300"/>
              <a:buChar char="●"/>
            </a:pPr>
            <a:r>
              <a:rPr lang="en"/>
              <a:t>Traditional learning</a:t>
            </a:r>
            <a:endParaRPr/>
          </a:p>
          <a:p>
            <a:pPr indent="-298450" lvl="1" marL="914400" rtl="0" algn="l">
              <a:spcBef>
                <a:spcPts val="0"/>
              </a:spcBef>
              <a:spcAft>
                <a:spcPts val="0"/>
              </a:spcAft>
              <a:buSzPts val="1100"/>
              <a:buChar char="○"/>
            </a:pPr>
            <a:r>
              <a:rPr lang="en"/>
              <a:t>Manual </a:t>
            </a:r>
            <a:r>
              <a:rPr lang="en"/>
              <a:t>artifact</a:t>
            </a:r>
            <a:r>
              <a:rPr lang="en"/>
              <a:t> finding</a:t>
            </a:r>
            <a:endParaRPr/>
          </a:p>
          <a:p>
            <a:pPr indent="-298450" lvl="1" marL="914400" rtl="0" algn="l">
              <a:spcBef>
                <a:spcPts val="0"/>
              </a:spcBef>
              <a:spcAft>
                <a:spcPts val="0"/>
              </a:spcAft>
              <a:buSzPts val="1100"/>
              <a:buChar char="○"/>
            </a:pPr>
            <a:r>
              <a:rPr lang="en"/>
              <a:t>Adjusting images</a:t>
            </a:r>
            <a:endParaRPr/>
          </a:p>
          <a:p>
            <a:pPr indent="-311150" lvl="0" marL="457200" rtl="0" algn="l">
              <a:spcBef>
                <a:spcPts val="0"/>
              </a:spcBef>
              <a:spcAft>
                <a:spcPts val="0"/>
              </a:spcAft>
              <a:buSzPts val="1300"/>
              <a:buChar char="●"/>
            </a:pPr>
            <a:r>
              <a:rPr lang="en"/>
              <a:t>Shape detection techniques</a:t>
            </a:r>
            <a:endParaRPr/>
          </a:p>
          <a:p>
            <a:pPr indent="-298450" lvl="1" marL="914400" rtl="0" algn="l">
              <a:spcBef>
                <a:spcPts val="0"/>
              </a:spcBef>
              <a:spcAft>
                <a:spcPts val="0"/>
              </a:spcAft>
              <a:buSzPts val="1100"/>
              <a:buChar char="○"/>
            </a:pPr>
            <a:r>
              <a:rPr lang="en"/>
              <a:t>Hough Transforms</a:t>
            </a:r>
            <a:endParaRPr/>
          </a:p>
          <a:p>
            <a:pPr indent="-298450" lvl="1" marL="914400" rtl="0" algn="l">
              <a:spcBef>
                <a:spcPts val="0"/>
              </a:spcBef>
              <a:spcAft>
                <a:spcPts val="0"/>
              </a:spcAft>
              <a:buSzPts val="1100"/>
              <a:buChar char="○"/>
            </a:pPr>
            <a:r>
              <a:rPr lang="en"/>
              <a:t>Shape models</a:t>
            </a:r>
            <a:endParaRPr/>
          </a:p>
          <a:p>
            <a:pPr indent="-298450" lvl="1" marL="914400" rtl="0" algn="l">
              <a:spcBef>
                <a:spcPts val="0"/>
              </a:spcBef>
              <a:spcAft>
                <a:spcPts val="0"/>
              </a:spcAft>
              <a:buSzPts val="1100"/>
              <a:buChar char="○"/>
            </a:pPr>
            <a:r>
              <a:rPr lang="en"/>
              <a:t>Preprocessing and filtering</a:t>
            </a:r>
            <a:endParaRPr/>
          </a:p>
        </p:txBody>
      </p:sp>
      <p:sp>
        <p:nvSpPr>
          <p:cNvPr id="253" name="Google Shape;253;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727650" y="1230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Extraction - Filtering</a:t>
            </a:r>
            <a:endParaRPr sz="2400"/>
          </a:p>
        </p:txBody>
      </p:sp>
      <p:pic>
        <p:nvPicPr>
          <p:cNvPr id="259" name="Google Shape;259;p30"/>
          <p:cNvPicPr preferRelativeResize="0"/>
          <p:nvPr/>
        </p:nvPicPr>
        <p:blipFill>
          <a:blip r:embed="rId3">
            <a:alphaModFix/>
          </a:blip>
          <a:stretch>
            <a:fillRect/>
          </a:stretch>
        </p:blipFill>
        <p:spPr>
          <a:xfrm>
            <a:off x="5647825" y="1680000"/>
            <a:ext cx="2700275" cy="736050"/>
          </a:xfrm>
          <a:prstGeom prst="rect">
            <a:avLst/>
          </a:prstGeom>
          <a:noFill/>
          <a:ln>
            <a:noFill/>
          </a:ln>
        </p:spPr>
      </p:pic>
      <p:sp>
        <p:nvSpPr>
          <p:cNvPr id="260" name="Google Shape;260;p30"/>
          <p:cNvSpPr txBox="1"/>
          <p:nvPr/>
        </p:nvSpPr>
        <p:spPr>
          <a:xfrm>
            <a:off x="679825" y="1765300"/>
            <a:ext cx="6400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This is the current equation being adjusted to get the best filter.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Currently tried using transforms for image Processing.  </a:t>
            </a:r>
            <a:endParaRPr sz="1100"/>
          </a:p>
        </p:txBody>
      </p:sp>
      <p:pic>
        <p:nvPicPr>
          <p:cNvPr id="261" name="Google Shape;261;p30"/>
          <p:cNvPicPr preferRelativeResize="0"/>
          <p:nvPr/>
        </p:nvPicPr>
        <p:blipFill>
          <a:blip r:embed="rId4">
            <a:alphaModFix/>
          </a:blip>
          <a:stretch>
            <a:fillRect/>
          </a:stretch>
        </p:blipFill>
        <p:spPr>
          <a:xfrm>
            <a:off x="121050" y="3333450"/>
            <a:ext cx="1694054" cy="1547874"/>
          </a:xfrm>
          <a:prstGeom prst="rect">
            <a:avLst/>
          </a:prstGeom>
          <a:noFill/>
          <a:ln>
            <a:noFill/>
          </a:ln>
        </p:spPr>
      </p:pic>
      <p:sp>
        <p:nvSpPr>
          <p:cNvPr id="262" name="Google Shape;262;p30"/>
          <p:cNvSpPr txBox="1"/>
          <p:nvPr/>
        </p:nvSpPr>
        <p:spPr>
          <a:xfrm>
            <a:off x="121048" y="2801770"/>
            <a:ext cx="19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Stage 1</a:t>
            </a:r>
            <a:endParaRPr/>
          </a:p>
        </p:txBody>
      </p:sp>
      <p:sp>
        <p:nvSpPr>
          <p:cNvPr id="263" name="Google Shape;263;p30"/>
          <p:cNvSpPr txBox="1"/>
          <p:nvPr/>
        </p:nvSpPr>
        <p:spPr>
          <a:xfrm>
            <a:off x="1738894" y="3960050"/>
            <a:ext cx="28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  </a:t>
            </a:r>
            <a:endParaRPr sz="1600">
              <a:solidFill>
                <a:srgbClr val="000000"/>
              </a:solidFill>
            </a:endParaRPr>
          </a:p>
        </p:txBody>
      </p:sp>
      <p:pic>
        <p:nvPicPr>
          <p:cNvPr id="264" name="Google Shape;264;p30"/>
          <p:cNvPicPr preferRelativeResize="0"/>
          <p:nvPr/>
        </p:nvPicPr>
        <p:blipFill>
          <a:blip r:embed="rId5">
            <a:alphaModFix/>
          </a:blip>
          <a:stretch>
            <a:fillRect/>
          </a:stretch>
        </p:blipFill>
        <p:spPr>
          <a:xfrm>
            <a:off x="2085325" y="3333450"/>
            <a:ext cx="1984224" cy="1547874"/>
          </a:xfrm>
          <a:prstGeom prst="rect">
            <a:avLst/>
          </a:prstGeom>
          <a:noFill/>
          <a:ln>
            <a:noFill/>
          </a:ln>
        </p:spPr>
      </p:pic>
      <p:sp>
        <p:nvSpPr>
          <p:cNvPr id="265" name="Google Shape;265;p30"/>
          <p:cNvSpPr txBox="1"/>
          <p:nvPr/>
        </p:nvSpPr>
        <p:spPr>
          <a:xfrm>
            <a:off x="2383882" y="2801775"/>
            <a:ext cx="98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Stage 2</a:t>
            </a:r>
            <a:endParaRPr/>
          </a:p>
        </p:txBody>
      </p:sp>
      <p:pic>
        <p:nvPicPr>
          <p:cNvPr id="266" name="Google Shape;266;p30"/>
          <p:cNvPicPr preferRelativeResize="0"/>
          <p:nvPr/>
        </p:nvPicPr>
        <p:blipFill>
          <a:blip r:embed="rId6">
            <a:alphaModFix/>
          </a:blip>
          <a:stretch>
            <a:fillRect/>
          </a:stretch>
        </p:blipFill>
        <p:spPr>
          <a:xfrm>
            <a:off x="4452475" y="3352073"/>
            <a:ext cx="1916401" cy="1529252"/>
          </a:xfrm>
          <a:prstGeom prst="rect">
            <a:avLst/>
          </a:prstGeom>
          <a:noFill/>
          <a:ln>
            <a:noFill/>
          </a:ln>
        </p:spPr>
      </p:pic>
      <p:pic>
        <p:nvPicPr>
          <p:cNvPr id="267" name="Google Shape;267;p30"/>
          <p:cNvPicPr preferRelativeResize="0"/>
          <p:nvPr/>
        </p:nvPicPr>
        <p:blipFill>
          <a:blip r:embed="rId7">
            <a:alphaModFix/>
          </a:blip>
          <a:stretch>
            <a:fillRect/>
          </a:stretch>
        </p:blipFill>
        <p:spPr>
          <a:xfrm>
            <a:off x="6902578" y="3304042"/>
            <a:ext cx="1916399" cy="1571188"/>
          </a:xfrm>
          <a:prstGeom prst="rect">
            <a:avLst/>
          </a:prstGeom>
          <a:noFill/>
          <a:ln>
            <a:noFill/>
          </a:ln>
        </p:spPr>
      </p:pic>
      <p:sp>
        <p:nvSpPr>
          <p:cNvPr id="268" name="Google Shape;268;p30"/>
          <p:cNvSpPr txBox="1"/>
          <p:nvPr/>
        </p:nvSpPr>
        <p:spPr>
          <a:xfrm>
            <a:off x="4120457" y="3960050"/>
            <a:ext cx="28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  </a:t>
            </a:r>
            <a:endParaRPr sz="1600">
              <a:solidFill>
                <a:srgbClr val="000000"/>
              </a:solidFill>
            </a:endParaRPr>
          </a:p>
        </p:txBody>
      </p:sp>
      <p:sp>
        <p:nvSpPr>
          <p:cNvPr id="269" name="Google Shape;269;p30"/>
          <p:cNvSpPr txBox="1"/>
          <p:nvPr/>
        </p:nvSpPr>
        <p:spPr>
          <a:xfrm flipH="1">
            <a:off x="2324809" y="4264850"/>
            <a:ext cx="3015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  </a:t>
            </a:r>
            <a:endParaRPr sz="1600">
              <a:solidFill>
                <a:srgbClr val="000000"/>
              </a:solidFill>
            </a:endParaRPr>
          </a:p>
        </p:txBody>
      </p:sp>
      <p:sp>
        <p:nvSpPr>
          <p:cNvPr id="270" name="Google Shape;270;p30"/>
          <p:cNvSpPr txBox="1"/>
          <p:nvPr/>
        </p:nvSpPr>
        <p:spPr>
          <a:xfrm>
            <a:off x="6495169" y="3960050"/>
            <a:ext cx="28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0000"/>
                </a:solidFill>
              </a:rPr>
              <a:t>→  </a:t>
            </a:r>
            <a:endParaRPr sz="1600">
              <a:solidFill>
                <a:srgbClr val="000000"/>
              </a:solidFill>
            </a:endParaRPr>
          </a:p>
        </p:txBody>
      </p:sp>
      <p:sp>
        <p:nvSpPr>
          <p:cNvPr id="271" name="Google Shape;271;p30"/>
          <p:cNvSpPr txBox="1"/>
          <p:nvPr/>
        </p:nvSpPr>
        <p:spPr>
          <a:xfrm>
            <a:off x="4816217" y="2814975"/>
            <a:ext cx="11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Stage 3</a:t>
            </a:r>
            <a:endParaRPr/>
          </a:p>
        </p:txBody>
      </p:sp>
      <p:sp>
        <p:nvSpPr>
          <p:cNvPr id="272" name="Google Shape;272;p30"/>
          <p:cNvSpPr txBox="1"/>
          <p:nvPr/>
        </p:nvSpPr>
        <p:spPr>
          <a:xfrm>
            <a:off x="7213968" y="2814975"/>
            <a:ext cx="12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Stage 4</a:t>
            </a:r>
            <a:endParaRPr/>
          </a:p>
        </p:txBody>
      </p:sp>
      <p:sp>
        <p:nvSpPr>
          <p:cNvPr id="273" name="Google Shape;273;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txBox="1"/>
          <p:nvPr>
            <p:ph type="title"/>
          </p:nvPr>
        </p:nvSpPr>
        <p:spPr>
          <a:xfrm>
            <a:off x="610175" y="1296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Small intro</a:t>
            </a:r>
            <a:endParaRPr sz="2400"/>
          </a:p>
        </p:txBody>
      </p:sp>
      <p:sp>
        <p:nvSpPr>
          <p:cNvPr id="279" name="Google Shape;279;p31"/>
          <p:cNvSpPr txBox="1"/>
          <p:nvPr>
            <p:ph idx="1" type="body"/>
          </p:nvPr>
        </p:nvSpPr>
        <p:spPr>
          <a:xfrm>
            <a:off x="729325" y="2078875"/>
            <a:ext cx="7358700" cy="206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The Hough transform algorithm works by transforming each pixel in an image into a parameter space. </a:t>
            </a:r>
            <a:endParaRPr/>
          </a:p>
          <a:p>
            <a:pPr indent="0" lvl="0" marL="0" rtl="0" algn="just">
              <a:lnSpc>
                <a:spcPct val="100000"/>
              </a:lnSpc>
              <a:spcBef>
                <a:spcPts val="1000"/>
              </a:spcBef>
              <a:spcAft>
                <a:spcPts val="0"/>
              </a:spcAft>
              <a:buNone/>
            </a:pPr>
            <a:r>
              <a:rPr lang="en"/>
              <a:t>The parameter space is a two-dimensional plane where each point represents a line in the image. The two axes in the parameter space represent the slope and the y-intercept of a line in the image. For each pixel in the image, the algorithm calculates the corresponding slope and y-intercept values and plots them as a point in the parameter space. </a:t>
            </a:r>
            <a:endParaRPr/>
          </a:p>
          <a:p>
            <a:pPr indent="0" lvl="0" marL="0" rtl="0" algn="just">
              <a:lnSpc>
                <a:spcPct val="100000"/>
              </a:lnSpc>
              <a:spcBef>
                <a:spcPts val="1000"/>
              </a:spcBef>
              <a:spcAft>
                <a:spcPts val="1000"/>
              </a:spcAft>
              <a:buNone/>
            </a:pPr>
            <a:r>
              <a:rPr lang="en"/>
              <a:t>To determine the location and orientation of the line in the image, the algorithm calculates the intersection points between the sinusoidal curves and the parameter space axes. The intersection points represent the slope and y-intercept values of the line in the image.</a:t>
            </a:r>
            <a:endParaRPr/>
          </a:p>
        </p:txBody>
      </p:sp>
      <p:sp>
        <p:nvSpPr>
          <p:cNvPr id="280" name="Google Shape;280;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610175" y="1296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Use cases</a:t>
            </a:r>
            <a:endParaRPr sz="2400"/>
          </a:p>
        </p:txBody>
      </p:sp>
      <p:sp>
        <p:nvSpPr>
          <p:cNvPr id="286" name="Google Shape;286;p32"/>
          <p:cNvSpPr txBox="1"/>
          <p:nvPr>
            <p:ph idx="1" type="body"/>
          </p:nvPr>
        </p:nvSpPr>
        <p:spPr>
          <a:xfrm>
            <a:off x="729325" y="2078875"/>
            <a:ext cx="7358700" cy="206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The hough transform is particularly good at detecting lines and circles. The circle detection process is similar to detecting lines</a:t>
            </a:r>
            <a:endParaRPr/>
          </a:p>
          <a:p>
            <a:pPr indent="0" lvl="0" marL="0" rtl="0" algn="just">
              <a:lnSpc>
                <a:spcPct val="100000"/>
              </a:lnSpc>
              <a:spcBef>
                <a:spcPts val="1000"/>
              </a:spcBef>
              <a:spcAft>
                <a:spcPts val="1000"/>
              </a:spcAft>
              <a:buNone/>
            </a:pPr>
            <a:r>
              <a:rPr lang="en"/>
              <a:t>The use case for GPR images would be adjusting this to detect hyperbolas, however one thing that has to be kept in mind is that transforming shapes like circles or ellipses which are not only already implemented but have been thoroughly refined for detection in Hough transforms can be mathematically altered to just detect hyperbolas.</a:t>
            </a:r>
            <a:endParaRPr/>
          </a:p>
        </p:txBody>
      </p:sp>
      <p:sp>
        <p:nvSpPr>
          <p:cNvPr id="287" name="Google Shape;287;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Team</a:t>
            </a:r>
            <a:endParaRPr/>
          </a:p>
        </p:txBody>
      </p:sp>
      <p:sp>
        <p:nvSpPr>
          <p:cNvPr id="100" name="Google Shape;100;p15"/>
          <p:cNvSpPr txBox="1"/>
          <p:nvPr>
            <p:ph idx="1" type="body"/>
          </p:nvPr>
        </p:nvSpPr>
        <p:spPr>
          <a:xfrm>
            <a:off x="729325" y="2078875"/>
            <a:ext cx="7688400" cy="287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b="1" lang="en" sz="1100">
                <a:solidFill>
                  <a:schemeClr val="dk2"/>
                </a:solidFill>
              </a:rPr>
              <a:t>Chi Chen</a:t>
            </a:r>
            <a:br>
              <a:rPr lang="en" sz="1100">
                <a:solidFill>
                  <a:schemeClr val="dk2"/>
                </a:solidFill>
              </a:rPr>
            </a:br>
            <a:r>
              <a:rPr lang="en" sz="1100">
                <a:solidFill>
                  <a:schemeClr val="dk2"/>
                </a:solidFill>
              </a:rPr>
              <a:t>Machine Learning Engineer / Data annotation expert / Feature engineering</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Cheng-Hao Hsiao</a:t>
            </a:r>
            <a:br>
              <a:rPr b="1" lang="en" sz="1100">
                <a:solidFill>
                  <a:schemeClr val="dk2"/>
                </a:solidFill>
              </a:rPr>
            </a:br>
            <a:r>
              <a:rPr lang="en" sz="1100">
                <a:solidFill>
                  <a:schemeClr val="dk2"/>
                </a:solidFill>
              </a:rPr>
              <a:t>Software Architect / Machine Learning Engineer / Point of Contact</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Sam Kinn</a:t>
            </a:r>
            <a:br>
              <a:rPr lang="en" sz="1100">
                <a:solidFill>
                  <a:schemeClr val="dk2"/>
                </a:solidFill>
              </a:rPr>
            </a:br>
            <a:r>
              <a:rPr lang="en" sz="1100">
                <a:solidFill>
                  <a:schemeClr val="dk2"/>
                </a:solidFill>
              </a:rPr>
              <a:t>Image Processing Software Engineer</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Jyothirmayee Donthineni</a:t>
            </a:r>
            <a:br>
              <a:rPr b="1" lang="en" sz="1100">
                <a:solidFill>
                  <a:schemeClr val="dk2"/>
                </a:solidFill>
              </a:rPr>
            </a:br>
            <a:r>
              <a:rPr lang="en" sz="1100">
                <a:solidFill>
                  <a:schemeClr val="dk2"/>
                </a:solidFill>
              </a:rPr>
              <a:t>Image processing/Machine learning engineer</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Piyush Tandon</a:t>
            </a:r>
            <a:br>
              <a:rPr b="1" lang="en" sz="1100">
                <a:solidFill>
                  <a:schemeClr val="dk2"/>
                </a:solidFill>
              </a:rPr>
            </a:br>
            <a:r>
              <a:rPr lang="en" sz="1100">
                <a:solidFill>
                  <a:schemeClr val="dk2"/>
                </a:solidFill>
              </a:rPr>
              <a:t>Mechanical Engineer</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Bhanu Sharma</a:t>
            </a:r>
            <a:br>
              <a:rPr b="1" lang="en" sz="1100">
                <a:solidFill>
                  <a:schemeClr val="dk2"/>
                </a:solidFill>
              </a:rPr>
            </a:br>
            <a:r>
              <a:rPr lang="en" sz="1100">
                <a:solidFill>
                  <a:schemeClr val="dk2"/>
                </a:solidFill>
              </a:rPr>
              <a:t>Software Engineering</a:t>
            </a:r>
            <a:endParaRPr sz="1100">
              <a:solidFill>
                <a:schemeClr val="dk2"/>
              </a:solidFill>
            </a:endParaRPr>
          </a:p>
          <a:p>
            <a:pPr indent="-298450" lvl="0" marL="457200" rtl="0" algn="l">
              <a:spcBef>
                <a:spcPts val="0"/>
              </a:spcBef>
              <a:spcAft>
                <a:spcPts val="0"/>
              </a:spcAft>
              <a:buClr>
                <a:schemeClr val="dk1"/>
              </a:buClr>
              <a:buSzPts val="1100"/>
              <a:buChar char="●"/>
            </a:pPr>
            <a:r>
              <a:rPr b="1" lang="en" sz="1100">
                <a:solidFill>
                  <a:schemeClr val="dk2"/>
                </a:solidFill>
              </a:rPr>
              <a:t>Meharleen Singh</a:t>
            </a:r>
            <a:br>
              <a:rPr b="1" lang="en" sz="1100">
                <a:solidFill>
                  <a:schemeClr val="dk2"/>
                </a:solidFill>
              </a:rPr>
            </a:br>
            <a:r>
              <a:rPr lang="en" sz="1100">
                <a:solidFill>
                  <a:schemeClr val="dk2"/>
                </a:solidFill>
              </a:rPr>
              <a:t>Image Processing / Software Deep learning / Hardware</a:t>
            </a:r>
            <a:endParaRPr sz="1100">
              <a:solidFill>
                <a:schemeClr val="dk2"/>
              </a:solidFill>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610175" y="1296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Application (Line detection)</a:t>
            </a:r>
            <a:endParaRPr sz="2400"/>
          </a:p>
        </p:txBody>
      </p:sp>
      <p:sp>
        <p:nvSpPr>
          <p:cNvPr id="293" name="Google Shape;293;p33"/>
          <p:cNvSpPr txBox="1"/>
          <p:nvPr>
            <p:ph idx="1" type="body"/>
          </p:nvPr>
        </p:nvSpPr>
        <p:spPr>
          <a:xfrm>
            <a:off x="729325" y="2078875"/>
            <a:ext cx="7358700" cy="206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Lets first test our parameters and use an example image:</a:t>
            </a:r>
            <a:endParaRPr/>
          </a:p>
          <a:p>
            <a:pPr indent="0" lvl="0" marL="0" rtl="0" algn="l">
              <a:lnSpc>
                <a:spcPct val="100000"/>
              </a:lnSpc>
              <a:spcBef>
                <a:spcPts val="1000"/>
              </a:spcBef>
              <a:spcAft>
                <a:spcPts val="0"/>
              </a:spcAft>
              <a:buNone/>
            </a:pPr>
            <a:r>
              <a:rPr lang="en"/>
              <a:t>Simple hand drawn image:</a:t>
            </a:r>
            <a:endParaRPr/>
          </a:p>
          <a:p>
            <a:pPr indent="0" lvl="0" marL="0" rtl="0" algn="l">
              <a:lnSpc>
                <a:spcPct val="100000"/>
              </a:lnSpc>
              <a:spcBef>
                <a:spcPts val="1000"/>
              </a:spcBef>
              <a:spcAft>
                <a:spcPts val="0"/>
              </a:spcAft>
              <a:buNone/>
            </a:pPr>
            <a:r>
              <a:t/>
            </a:r>
            <a:endParaRPr/>
          </a:p>
          <a:p>
            <a:pPr indent="0" lvl="0" marL="0" rtl="0" algn="just">
              <a:lnSpc>
                <a:spcPct val="100000"/>
              </a:lnSpc>
              <a:spcBef>
                <a:spcPts val="1000"/>
              </a:spcBef>
              <a:spcAft>
                <a:spcPts val="1000"/>
              </a:spcAft>
              <a:buNone/>
            </a:pPr>
            <a:r>
              <a:t/>
            </a:r>
            <a:endParaRPr/>
          </a:p>
        </p:txBody>
      </p:sp>
      <p:pic>
        <p:nvPicPr>
          <p:cNvPr id="294" name="Google Shape;294;p33"/>
          <p:cNvPicPr preferRelativeResize="0"/>
          <p:nvPr/>
        </p:nvPicPr>
        <p:blipFill>
          <a:blip r:embed="rId3">
            <a:alphaModFix/>
          </a:blip>
          <a:stretch>
            <a:fillRect/>
          </a:stretch>
        </p:blipFill>
        <p:spPr>
          <a:xfrm>
            <a:off x="2761625" y="2392850"/>
            <a:ext cx="2785874" cy="2646301"/>
          </a:xfrm>
          <a:prstGeom prst="rect">
            <a:avLst/>
          </a:prstGeom>
          <a:noFill/>
          <a:ln>
            <a:noFill/>
          </a:ln>
        </p:spPr>
      </p:pic>
      <p:pic>
        <p:nvPicPr>
          <p:cNvPr id="295" name="Google Shape;295;p33"/>
          <p:cNvPicPr preferRelativeResize="0"/>
          <p:nvPr/>
        </p:nvPicPr>
        <p:blipFill>
          <a:blip r:embed="rId4">
            <a:alphaModFix/>
          </a:blip>
          <a:stretch>
            <a:fillRect/>
          </a:stretch>
        </p:blipFill>
        <p:spPr>
          <a:xfrm>
            <a:off x="6306375" y="2392850"/>
            <a:ext cx="2785874" cy="2646306"/>
          </a:xfrm>
          <a:prstGeom prst="rect">
            <a:avLst/>
          </a:prstGeom>
          <a:noFill/>
          <a:ln>
            <a:noFill/>
          </a:ln>
        </p:spPr>
      </p:pic>
      <p:cxnSp>
        <p:nvCxnSpPr>
          <p:cNvPr id="296" name="Google Shape;296;p33"/>
          <p:cNvCxnSpPr/>
          <p:nvPr/>
        </p:nvCxnSpPr>
        <p:spPr>
          <a:xfrm>
            <a:off x="5659337" y="3714201"/>
            <a:ext cx="535200" cy="3600"/>
          </a:xfrm>
          <a:prstGeom prst="straightConnector1">
            <a:avLst/>
          </a:prstGeom>
          <a:noFill/>
          <a:ln cap="flat" cmpd="sng" w="9525">
            <a:solidFill>
              <a:schemeClr val="dk2"/>
            </a:solidFill>
            <a:prstDash val="solid"/>
            <a:round/>
            <a:headEnd len="med" w="med" type="none"/>
            <a:tailEnd len="med" w="med" type="triangle"/>
          </a:ln>
        </p:spPr>
      </p:cxnSp>
      <p:sp>
        <p:nvSpPr>
          <p:cNvPr id="297" name="Google Shape;297;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610175" y="12962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Application (Circle detection)</a:t>
            </a:r>
            <a:endParaRPr sz="2400"/>
          </a:p>
        </p:txBody>
      </p:sp>
      <p:sp>
        <p:nvSpPr>
          <p:cNvPr id="303" name="Google Shape;303;p34"/>
          <p:cNvSpPr txBox="1"/>
          <p:nvPr>
            <p:ph idx="1" type="body"/>
          </p:nvPr>
        </p:nvSpPr>
        <p:spPr>
          <a:xfrm>
            <a:off x="535525" y="2459050"/>
            <a:ext cx="2081100" cy="206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Next let’s try detecting circles in the same image</a:t>
            </a:r>
            <a:r>
              <a:rPr lang="en"/>
              <a:t>:</a:t>
            </a:r>
            <a:endParaRPr/>
          </a:p>
          <a:p>
            <a:pPr indent="0" lvl="0" marL="0" rtl="0" algn="l">
              <a:lnSpc>
                <a:spcPct val="100000"/>
              </a:lnSpc>
              <a:spcBef>
                <a:spcPts val="1000"/>
              </a:spcBef>
              <a:spcAft>
                <a:spcPts val="0"/>
              </a:spcAft>
              <a:buNone/>
            </a:pPr>
            <a:r>
              <a:t/>
            </a:r>
            <a:endParaRPr/>
          </a:p>
          <a:p>
            <a:pPr indent="0" lvl="0" marL="0" rtl="0" algn="l">
              <a:lnSpc>
                <a:spcPct val="100000"/>
              </a:lnSpc>
              <a:spcBef>
                <a:spcPts val="1000"/>
              </a:spcBef>
              <a:spcAft>
                <a:spcPts val="0"/>
              </a:spcAft>
              <a:buNone/>
            </a:pPr>
            <a:r>
              <a:t/>
            </a:r>
            <a:endParaRPr/>
          </a:p>
          <a:p>
            <a:pPr indent="0" lvl="0" marL="0" rtl="0" algn="just">
              <a:lnSpc>
                <a:spcPct val="100000"/>
              </a:lnSpc>
              <a:spcBef>
                <a:spcPts val="1000"/>
              </a:spcBef>
              <a:spcAft>
                <a:spcPts val="1000"/>
              </a:spcAft>
              <a:buNone/>
            </a:pPr>
            <a:r>
              <a:t/>
            </a:r>
            <a:endParaRPr/>
          </a:p>
        </p:txBody>
      </p:sp>
      <p:pic>
        <p:nvPicPr>
          <p:cNvPr id="304" name="Google Shape;304;p34"/>
          <p:cNvPicPr preferRelativeResize="0"/>
          <p:nvPr/>
        </p:nvPicPr>
        <p:blipFill>
          <a:blip r:embed="rId3">
            <a:alphaModFix/>
          </a:blip>
          <a:stretch>
            <a:fillRect/>
          </a:stretch>
        </p:blipFill>
        <p:spPr>
          <a:xfrm>
            <a:off x="2761625" y="2392850"/>
            <a:ext cx="2785874" cy="2646301"/>
          </a:xfrm>
          <a:prstGeom prst="rect">
            <a:avLst/>
          </a:prstGeom>
          <a:noFill/>
          <a:ln>
            <a:noFill/>
          </a:ln>
        </p:spPr>
      </p:pic>
      <p:cxnSp>
        <p:nvCxnSpPr>
          <p:cNvPr id="305" name="Google Shape;305;p34"/>
          <p:cNvCxnSpPr/>
          <p:nvPr/>
        </p:nvCxnSpPr>
        <p:spPr>
          <a:xfrm>
            <a:off x="5603424" y="3714201"/>
            <a:ext cx="535200" cy="3600"/>
          </a:xfrm>
          <a:prstGeom prst="straightConnector1">
            <a:avLst/>
          </a:prstGeom>
          <a:noFill/>
          <a:ln cap="flat" cmpd="sng" w="9525">
            <a:solidFill>
              <a:schemeClr val="dk2"/>
            </a:solidFill>
            <a:prstDash val="solid"/>
            <a:round/>
            <a:headEnd len="med" w="med" type="none"/>
            <a:tailEnd len="med" w="med" type="triangle"/>
          </a:ln>
        </p:spPr>
      </p:cxnSp>
      <p:pic>
        <p:nvPicPr>
          <p:cNvPr id="306" name="Google Shape;306;p34"/>
          <p:cNvPicPr preferRelativeResize="0"/>
          <p:nvPr/>
        </p:nvPicPr>
        <p:blipFill>
          <a:blip r:embed="rId4">
            <a:alphaModFix/>
          </a:blip>
          <a:stretch>
            <a:fillRect/>
          </a:stretch>
        </p:blipFill>
        <p:spPr>
          <a:xfrm>
            <a:off x="6194525" y="2373475"/>
            <a:ext cx="2827024" cy="2685060"/>
          </a:xfrm>
          <a:prstGeom prst="rect">
            <a:avLst/>
          </a:prstGeom>
          <a:noFill/>
          <a:ln>
            <a:noFill/>
          </a:ln>
        </p:spPr>
      </p:pic>
      <p:sp>
        <p:nvSpPr>
          <p:cNvPr id="307" name="Google Shape;30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610175" y="1296275"/>
            <a:ext cx="85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Application (Hyperbola detection)</a:t>
            </a:r>
            <a:endParaRPr sz="2400"/>
          </a:p>
        </p:txBody>
      </p:sp>
      <p:sp>
        <p:nvSpPr>
          <p:cNvPr id="313" name="Google Shape;313;p35"/>
          <p:cNvSpPr txBox="1"/>
          <p:nvPr>
            <p:ph idx="1" type="body"/>
          </p:nvPr>
        </p:nvSpPr>
        <p:spPr>
          <a:xfrm>
            <a:off x="535525" y="2459050"/>
            <a:ext cx="2081100" cy="2065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But what about </a:t>
            </a:r>
            <a:r>
              <a:rPr lang="en"/>
              <a:t>hyperbolas?</a:t>
            </a:r>
            <a:endParaRPr/>
          </a:p>
          <a:p>
            <a:pPr indent="0" lvl="0" marL="0" rtl="0" algn="just">
              <a:lnSpc>
                <a:spcPct val="100000"/>
              </a:lnSpc>
              <a:spcBef>
                <a:spcPts val="1000"/>
              </a:spcBef>
              <a:spcAft>
                <a:spcPts val="1000"/>
              </a:spcAft>
              <a:buNone/>
            </a:pPr>
            <a:r>
              <a:rPr lang="en"/>
              <a:t>Let’s add those to the mix:</a:t>
            </a:r>
            <a:endParaRPr/>
          </a:p>
        </p:txBody>
      </p:sp>
      <p:cxnSp>
        <p:nvCxnSpPr>
          <p:cNvPr id="314" name="Google Shape;314;p35"/>
          <p:cNvCxnSpPr/>
          <p:nvPr/>
        </p:nvCxnSpPr>
        <p:spPr>
          <a:xfrm>
            <a:off x="5603424" y="3714201"/>
            <a:ext cx="535200" cy="3600"/>
          </a:xfrm>
          <a:prstGeom prst="straightConnector1">
            <a:avLst/>
          </a:prstGeom>
          <a:noFill/>
          <a:ln cap="flat" cmpd="sng" w="9525">
            <a:solidFill>
              <a:schemeClr val="dk2"/>
            </a:solidFill>
            <a:prstDash val="solid"/>
            <a:round/>
            <a:headEnd len="med" w="med" type="none"/>
            <a:tailEnd len="med" w="med" type="triangle"/>
          </a:ln>
        </p:spPr>
      </p:cxnSp>
      <p:pic>
        <p:nvPicPr>
          <p:cNvPr id="315" name="Google Shape;315;p35"/>
          <p:cNvPicPr preferRelativeResize="0"/>
          <p:nvPr/>
        </p:nvPicPr>
        <p:blipFill>
          <a:blip r:embed="rId3">
            <a:alphaModFix/>
          </a:blip>
          <a:stretch>
            <a:fillRect/>
          </a:stretch>
        </p:blipFill>
        <p:spPr>
          <a:xfrm>
            <a:off x="2546900" y="3011575"/>
            <a:ext cx="2932075" cy="1563775"/>
          </a:xfrm>
          <a:prstGeom prst="rect">
            <a:avLst/>
          </a:prstGeom>
          <a:noFill/>
          <a:ln>
            <a:noFill/>
          </a:ln>
        </p:spPr>
      </p:pic>
      <p:pic>
        <p:nvPicPr>
          <p:cNvPr id="316" name="Google Shape;316;p35"/>
          <p:cNvPicPr preferRelativeResize="0"/>
          <p:nvPr/>
        </p:nvPicPr>
        <p:blipFill>
          <a:blip r:embed="rId4">
            <a:alphaModFix/>
          </a:blip>
          <a:stretch>
            <a:fillRect/>
          </a:stretch>
        </p:blipFill>
        <p:spPr>
          <a:xfrm>
            <a:off x="6218350" y="3011575"/>
            <a:ext cx="2843831" cy="1513276"/>
          </a:xfrm>
          <a:prstGeom prst="rect">
            <a:avLst/>
          </a:prstGeom>
          <a:noFill/>
          <a:ln>
            <a:noFill/>
          </a:ln>
        </p:spPr>
      </p:pic>
      <p:sp>
        <p:nvSpPr>
          <p:cNvPr id="317" name="Google Shape;317;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43525" y="1296275"/>
            <a:ext cx="85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Hypothesis of application</a:t>
            </a:r>
            <a:endParaRPr sz="2400"/>
          </a:p>
        </p:txBody>
      </p:sp>
      <p:sp>
        <p:nvSpPr>
          <p:cNvPr id="323" name="Google Shape;323;p36"/>
          <p:cNvSpPr txBox="1"/>
          <p:nvPr>
            <p:ph idx="1" type="body"/>
          </p:nvPr>
        </p:nvSpPr>
        <p:spPr>
          <a:xfrm>
            <a:off x="43525" y="2496325"/>
            <a:ext cx="3802800" cy="91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000"/>
              </a:spcAft>
              <a:buNone/>
            </a:pPr>
            <a:r>
              <a:rPr lang="en"/>
              <a:t>Let’s take a closer look at the first parabola, </a:t>
            </a:r>
            <a:r>
              <a:rPr lang="en"/>
              <a:t>ideally</a:t>
            </a:r>
            <a:r>
              <a:rPr lang="en"/>
              <a:t> our dataset and general GPR datasets have this </a:t>
            </a:r>
            <a:r>
              <a:rPr lang="en"/>
              <a:t>hyperbolic shape; the other shape is rounder and elliptical (explain half-ellipse approach)</a:t>
            </a:r>
            <a:endParaRPr/>
          </a:p>
        </p:txBody>
      </p:sp>
      <p:cxnSp>
        <p:nvCxnSpPr>
          <p:cNvPr id="324" name="Google Shape;324;p36"/>
          <p:cNvCxnSpPr/>
          <p:nvPr/>
        </p:nvCxnSpPr>
        <p:spPr>
          <a:xfrm>
            <a:off x="1403224" y="4273288"/>
            <a:ext cx="535200" cy="3600"/>
          </a:xfrm>
          <a:prstGeom prst="straightConnector1">
            <a:avLst/>
          </a:prstGeom>
          <a:noFill/>
          <a:ln cap="flat" cmpd="sng" w="9525">
            <a:solidFill>
              <a:schemeClr val="dk2"/>
            </a:solidFill>
            <a:prstDash val="solid"/>
            <a:round/>
            <a:headEnd len="med" w="med" type="none"/>
            <a:tailEnd len="med" w="med" type="triangle"/>
          </a:ln>
        </p:spPr>
      </p:cxnSp>
      <p:pic>
        <p:nvPicPr>
          <p:cNvPr id="325" name="Google Shape;325;p36"/>
          <p:cNvPicPr preferRelativeResize="0"/>
          <p:nvPr/>
        </p:nvPicPr>
        <p:blipFill rotWithShape="1">
          <a:blip r:embed="rId3">
            <a:alphaModFix/>
          </a:blip>
          <a:srcRect b="0" l="0" r="60254" t="0"/>
          <a:stretch/>
        </p:blipFill>
        <p:spPr>
          <a:xfrm>
            <a:off x="139813" y="3493188"/>
            <a:ext cx="1165375" cy="1563775"/>
          </a:xfrm>
          <a:prstGeom prst="rect">
            <a:avLst/>
          </a:prstGeom>
          <a:noFill/>
          <a:ln>
            <a:noFill/>
          </a:ln>
        </p:spPr>
      </p:pic>
      <p:pic>
        <p:nvPicPr>
          <p:cNvPr id="326" name="Google Shape;326;p36"/>
          <p:cNvPicPr preferRelativeResize="0"/>
          <p:nvPr/>
        </p:nvPicPr>
        <p:blipFill rotWithShape="1">
          <a:blip r:embed="rId4">
            <a:alphaModFix/>
          </a:blip>
          <a:srcRect b="0" l="0" r="61517" t="0"/>
          <a:stretch/>
        </p:blipFill>
        <p:spPr>
          <a:xfrm>
            <a:off x="2036475" y="3493201"/>
            <a:ext cx="1165351" cy="1611418"/>
          </a:xfrm>
          <a:prstGeom prst="rect">
            <a:avLst/>
          </a:prstGeom>
          <a:noFill/>
          <a:ln>
            <a:noFill/>
          </a:ln>
        </p:spPr>
      </p:pic>
      <p:sp>
        <p:nvSpPr>
          <p:cNvPr id="327" name="Google Shape;327;p36"/>
          <p:cNvSpPr txBox="1"/>
          <p:nvPr>
            <p:ph idx="1" type="body"/>
          </p:nvPr>
        </p:nvSpPr>
        <p:spPr>
          <a:xfrm>
            <a:off x="4837850" y="2646300"/>
            <a:ext cx="1632600" cy="977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000"/>
              </a:spcAft>
              <a:buNone/>
            </a:pPr>
            <a:r>
              <a:rPr lang="en"/>
              <a:t>This is an interesting find because two circles that overlap and intersect at two points; the outer shells give us a pretty close shape to a parabola:</a:t>
            </a:r>
            <a:endParaRPr/>
          </a:p>
        </p:txBody>
      </p:sp>
      <p:pic>
        <p:nvPicPr>
          <p:cNvPr id="328" name="Google Shape;328;p36"/>
          <p:cNvPicPr preferRelativeResize="0"/>
          <p:nvPr/>
        </p:nvPicPr>
        <p:blipFill>
          <a:blip r:embed="rId5">
            <a:alphaModFix/>
          </a:blip>
          <a:stretch>
            <a:fillRect/>
          </a:stretch>
        </p:blipFill>
        <p:spPr>
          <a:xfrm flipH="1">
            <a:off x="7593375" y="1351025"/>
            <a:ext cx="1550624" cy="3792475"/>
          </a:xfrm>
          <a:prstGeom prst="rect">
            <a:avLst/>
          </a:prstGeom>
          <a:noFill/>
          <a:ln>
            <a:noFill/>
          </a:ln>
        </p:spPr>
      </p:pic>
      <p:sp>
        <p:nvSpPr>
          <p:cNvPr id="329" name="Google Shape;329;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43525" y="1296275"/>
            <a:ext cx="85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Test</a:t>
            </a:r>
            <a:endParaRPr sz="2400"/>
          </a:p>
        </p:txBody>
      </p:sp>
      <p:sp>
        <p:nvSpPr>
          <p:cNvPr id="335" name="Google Shape;335;p37"/>
          <p:cNvSpPr txBox="1"/>
          <p:nvPr>
            <p:ph idx="1" type="body"/>
          </p:nvPr>
        </p:nvSpPr>
        <p:spPr>
          <a:xfrm>
            <a:off x="43525" y="2496325"/>
            <a:ext cx="3802800" cy="91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000"/>
              </a:spcAft>
              <a:buNone/>
            </a:pPr>
            <a:r>
              <a:rPr lang="en"/>
              <a:t>Finally</a:t>
            </a:r>
            <a:r>
              <a:rPr lang="en"/>
              <a:t> let’s now </a:t>
            </a:r>
            <a:r>
              <a:rPr lang="en"/>
              <a:t>apply</a:t>
            </a:r>
            <a:r>
              <a:rPr lang="en"/>
              <a:t> </a:t>
            </a:r>
            <a:r>
              <a:rPr lang="en"/>
              <a:t>this to actual data and see if our theory is right:</a:t>
            </a:r>
            <a:endParaRPr/>
          </a:p>
        </p:txBody>
      </p:sp>
      <p:pic>
        <p:nvPicPr>
          <p:cNvPr id="336" name="Google Shape;336;p37"/>
          <p:cNvPicPr preferRelativeResize="0"/>
          <p:nvPr/>
        </p:nvPicPr>
        <p:blipFill>
          <a:blip r:embed="rId3">
            <a:alphaModFix/>
          </a:blip>
          <a:stretch>
            <a:fillRect/>
          </a:stretch>
        </p:blipFill>
        <p:spPr>
          <a:xfrm>
            <a:off x="2507850" y="2915675"/>
            <a:ext cx="2019300" cy="1809750"/>
          </a:xfrm>
          <a:prstGeom prst="rect">
            <a:avLst/>
          </a:prstGeom>
          <a:noFill/>
          <a:ln>
            <a:noFill/>
          </a:ln>
        </p:spPr>
      </p:pic>
      <p:cxnSp>
        <p:nvCxnSpPr>
          <p:cNvPr id="337" name="Google Shape;337;p37"/>
          <p:cNvCxnSpPr/>
          <p:nvPr/>
        </p:nvCxnSpPr>
        <p:spPr>
          <a:xfrm>
            <a:off x="4703700" y="3771900"/>
            <a:ext cx="1140600" cy="15000"/>
          </a:xfrm>
          <a:prstGeom prst="straightConnector1">
            <a:avLst/>
          </a:prstGeom>
          <a:noFill/>
          <a:ln cap="flat" cmpd="sng" w="9525">
            <a:solidFill>
              <a:schemeClr val="dk2"/>
            </a:solidFill>
            <a:prstDash val="solid"/>
            <a:round/>
            <a:headEnd len="med" w="med" type="none"/>
            <a:tailEnd len="med" w="med" type="triangle"/>
          </a:ln>
        </p:spPr>
      </p:cxnSp>
      <p:pic>
        <p:nvPicPr>
          <p:cNvPr id="338" name="Google Shape;338;p37"/>
          <p:cNvPicPr preferRelativeResize="0"/>
          <p:nvPr/>
        </p:nvPicPr>
        <p:blipFill>
          <a:blip r:embed="rId4">
            <a:alphaModFix/>
          </a:blip>
          <a:stretch>
            <a:fillRect/>
          </a:stretch>
        </p:blipFill>
        <p:spPr>
          <a:xfrm>
            <a:off x="6020850" y="2875522"/>
            <a:ext cx="2019300" cy="1807753"/>
          </a:xfrm>
          <a:prstGeom prst="rect">
            <a:avLst/>
          </a:prstGeom>
          <a:noFill/>
          <a:ln>
            <a:noFill/>
          </a:ln>
        </p:spPr>
      </p:pic>
      <p:sp>
        <p:nvSpPr>
          <p:cNvPr id="339" name="Google Shape;339;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8"/>
          <p:cNvSpPr txBox="1"/>
          <p:nvPr>
            <p:ph type="title"/>
          </p:nvPr>
        </p:nvSpPr>
        <p:spPr>
          <a:xfrm>
            <a:off x="43525" y="1296275"/>
            <a:ext cx="85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Hough transform</a:t>
            </a:r>
            <a:r>
              <a:rPr lang="en" sz="2100"/>
              <a:t> - Conclusion</a:t>
            </a:r>
            <a:endParaRPr sz="2400"/>
          </a:p>
        </p:txBody>
      </p:sp>
      <p:sp>
        <p:nvSpPr>
          <p:cNvPr id="345" name="Google Shape;345;p38"/>
          <p:cNvSpPr txBox="1"/>
          <p:nvPr>
            <p:ph idx="1" type="body"/>
          </p:nvPr>
        </p:nvSpPr>
        <p:spPr>
          <a:xfrm>
            <a:off x="305625" y="2317425"/>
            <a:ext cx="7834500" cy="9102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t>Even though this was effortless in the hand drawn images, denoising, preprocessing and then applying this can be done to detect local </a:t>
            </a:r>
            <a:r>
              <a:rPr lang="en"/>
              <a:t>hyperbole even in GPRs.</a:t>
            </a:r>
            <a:endParaRPr/>
          </a:p>
          <a:p>
            <a:pPr indent="0" lvl="0" marL="0" rtl="0" algn="just">
              <a:lnSpc>
                <a:spcPct val="100000"/>
              </a:lnSpc>
              <a:spcBef>
                <a:spcPts val="1000"/>
              </a:spcBef>
              <a:spcAft>
                <a:spcPts val="0"/>
              </a:spcAft>
              <a:buNone/>
            </a:pPr>
            <a:r>
              <a:t/>
            </a:r>
            <a:endParaRPr/>
          </a:p>
          <a:p>
            <a:pPr indent="0" lvl="0" marL="0" rtl="0" algn="just">
              <a:lnSpc>
                <a:spcPct val="100000"/>
              </a:lnSpc>
              <a:spcBef>
                <a:spcPts val="1000"/>
              </a:spcBef>
              <a:spcAft>
                <a:spcPts val="1000"/>
              </a:spcAft>
              <a:buNone/>
            </a:pPr>
            <a:r>
              <a:rPr lang="en"/>
              <a:t>If this approach is used in the future, there needs to be a lot of work done in terms of parameterizing sizes and circles according to the image and scale so that false detections are removed.</a:t>
            </a:r>
            <a:endParaRPr/>
          </a:p>
        </p:txBody>
      </p:sp>
      <p:sp>
        <p:nvSpPr>
          <p:cNvPr id="346" name="Google Shape;346;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729450" y="1318650"/>
            <a:ext cx="7977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Extraction - local </a:t>
            </a:r>
            <a:r>
              <a:rPr lang="en" sz="2400"/>
              <a:t>binary</a:t>
            </a:r>
            <a:r>
              <a:rPr lang="en" sz="2400"/>
              <a:t> pattern histogram</a:t>
            </a:r>
            <a:endParaRPr sz="2400"/>
          </a:p>
        </p:txBody>
      </p:sp>
      <p:sp>
        <p:nvSpPr>
          <p:cNvPr id="352" name="Google Shape;352;p39"/>
          <p:cNvSpPr txBox="1"/>
          <p:nvPr>
            <p:ph idx="1" type="body"/>
          </p:nvPr>
        </p:nvSpPr>
        <p:spPr>
          <a:xfrm>
            <a:off x="729325" y="2078875"/>
            <a:ext cx="3774300" cy="277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Used in face recognition, texture classification, and radar data.</a:t>
            </a:r>
            <a:endParaRPr/>
          </a:p>
          <a:p>
            <a:pPr indent="-311150" lvl="0" marL="457200" rtl="0" algn="l">
              <a:spcBef>
                <a:spcPts val="0"/>
              </a:spcBef>
              <a:spcAft>
                <a:spcPts val="0"/>
              </a:spcAft>
              <a:buClr>
                <a:schemeClr val="dk1"/>
              </a:buClr>
              <a:buSzPts val="1300"/>
              <a:buChar char="●"/>
            </a:pPr>
            <a:r>
              <a:rPr lang="en"/>
              <a:t>The LBP histogram is a representation of the distribution of LBP values in an image.</a:t>
            </a:r>
            <a:endParaRPr/>
          </a:p>
          <a:p>
            <a:pPr indent="-311150" lvl="0" marL="457200" rtl="0" algn="l">
              <a:spcBef>
                <a:spcPts val="0"/>
              </a:spcBef>
              <a:spcAft>
                <a:spcPts val="0"/>
              </a:spcAft>
              <a:buClr>
                <a:schemeClr val="dk1"/>
              </a:buClr>
              <a:buSzPts val="1300"/>
              <a:buChar char="●"/>
            </a:pPr>
            <a:r>
              <a:rPr lang="en"/>
              <a:t>labels the pixels of an image by thresholding the intensity of its neighboring pixels.</a:t>
            </a:r>
            <a:endParaRPr/>
          </a:p>
        </p:txBody>
      </p:sp>
      <p:pic>
        <p:nvPicPr>
          <p:cNvPr id="353" name="Google Shape;353;p39"/>
          <p:cNvPicPr preferRelativeResize="0"/>
          <p:nvPr/>
        </p:nvPicPr>
        <p:blipFill>
          <a:blip r:embed="rId3">
            <a:alphaModFix/>
          </a:blip>
          <a:stretch>
            <a:fillRect/>
          </a:stretch>
        </p:blipFill>
        <p:spPr>
          <a:xfrm>
            <a:off x="4651400" y="2120600"/>
            <a:ext cx="4376951" cy="1055100"/>
          </a:xfrm>
          <a:prstGeom prst="rect">
            <a:avLst/>
          </a:prstGeom>
          <a:noFill/>
          <a:ln>
            <a:noFill/>
          </a:ln>
        </p:spPr>
      </p:pic>
      <p:pic>
        <p:nvPicPr>
          <p:cNvPr id="354" name="Google Shape;354;p39"/>
          <p:cNvPicPr preferRelativeResize="0"/>
          <p:nvPr/>
        </p:nvPicPr>
        <p:blipFill>
          <a:blip r:embed="rId4">
            <a:alphaModFix/>
          </a:blip>
          <a:stretch>
            <a:fillRect/>
          </a:stretch>
        </p:blipFill>
        <p:spPr>
          <a:xfrm>
            <a:off x="4651400" y="3432467"/>
            <a:ext cx="4417900" cy="1076232"/>
          </a:xfrm>
          <a:prstGeom prst="rect">
            <a:avLst/>
          </a:prstGeom>
          <a:noFill/>
          <a:ln>
            <a:noFill/>
          </a:ln>
        </p:spPr>
      </p:pic>
      <p:pic>
        <p:nvPicPr>
          <p:cNvPr id="355" name="Google Shape;355;p39"/>
          <p:cNvPicPr preferRelativeResize="0"/>
          <p:nvPr/>
        </p:nvPicPr>
        <p:blipFill>
          <a:blip r:embed="rId5">
            <a:alphaModFix/>
          </a:blip>
          <a:stretch>
            <a:fillRect/>
          </a:stretch>
        </p:blipFill>
        <p:spPr>
          <a:xfrm>
            <a:off x="1298451" y="3916900"/>
            <a:ext cx="2514375" cy="830500"/>
          </a:xfrm>
          <a:prstGeom prst="rect">
            <a:avLst/>
          </a:prstGeom>
          <a:noFill/>
          <a:ln>
            <a:noFill/>
          </a:ln>
        </p:spPr>
      </p:pic>
      <p:sp>
        <p:nvSpPr>
          <p:cNvPr id="356" name="Google Shape;356;p39"/>
          <p:cNvSpPr txBox="1"/>
          <p:nvPr/>
        </p:nvSpPr>
        <p:spPr>
          <a:xfrm>
            <a:off x="1737350" y="4685875"/>
            <a:ext cx="33705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latin typeface="Lato"/>
                <a:ea typeface="Lato"/>
                <a:cs typeface="Lato"/>
                <a:sym typeface="Lato"/>
              </a:rPr>
              <a:t>source:https://en.wikipedia.org/wiki/Local_binary_patterns</a:t>
            </a:r>
            <a:endParaRPr sz="400">
              <a:latin typeface="Lato"/>
              <a:ea typeface="Lato"/>
              <a:cs typeface="Lato"/>
              <a:sym typeface="Lato"/>
            </a:endParaRPr>
          </a:p>
        </p:txBody>
      </p:sp>
      <p:sp>
        <p:nvSpPr>
          <p:cNvPr id="357" name="Google Shape;357;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type="title"/>
          </p:nvPr>
        </p:nvSpPr>
        <p:spPr>
          <a:xfrm>
            <a:off x="729450" y="1318650"/>
            <a:ext cx="8210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Feature Extraction - </a:t>
            </a:r>
            <a:r>
              <a:rPr lang="en" sz="2400"/>
              <a:t>Histogram oriented Gradient</a:t>
            </a:r>
            <a:endParaRPr sz="2400"/>
          </a:p>
          <a:p>
            <a:pPr indent="0" lvl="0" marL="0" rtl="0" algn="l">
              <a:spcBef>
                <a:spcPts val="0"/>
              </a:spcBef>
              <a:spcAft>
                <a:spcPts val="0"/>
              </a:spcAft>
              <a:buNone/>
            </a:pPr>
            <a:r>
              <a:t/>
            </a:r>
            <a:endParaRPr sz="2400"/>
          </a:p>
        </p:txBody>
      </p:sp>
      <p:sp>
        <p:nvSpPr>
          <p:cNvPr id="363" name="Google Shape;363;p40"/>
          <p:cNvSpPr txBox="1"/>
          <p:nvPr>
            <p:ph idx="1" type="body"/>
          </p:nvPr>
        </p:nvSpPr>
        <p:spPr>
          <a:xfrm>
            <a:off x="729325" y="2078875"/>
            <a:ext cx="3774300" cy="27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 oriented Gradient</a:t>
            </a:r>
            <a:endParaRPr/>
          </a:p>
          <a:p>
            <a:pPr indent="-311150" lvl="0" marL="457200" rtl="0" algn="l">
              <a:spcBef>
                <a:spcPts val="0"/>
              </a:spcBef>
              <a:spcAft>
                <a:spcPts val="0"/>
              </a:spcAft>
              <a:buClr>
                <a:schemeClr val="dk1"/>
              </a:buClr>
              <a:buSzPts val="1300"/>
              <a:buChar char="●"/>
            </a:pPr>
            <a:r>
              <a:rPr lang="en"/>
              <a:t>Used in computer vision for object detection and recognition. Some GPR research also use it to detect hyperbola[3].</a:t>
            </a:r>
            <a:endParaRPr/>
          </a:p>
          <a:p>
            <a:pPr indent="-311150" lvl="0" marL="457200" rtl="0" algn="l">
              <a:spcBef>
                <a:spcPts val="0"/>
              </a:spcBef>
              <a:spcAft>
                <a:spcPts val="0"/>
              </a:spcAft>
              <a:buClr>
                <a:schemeClr val="dk1"/>
              </a:buClr>
              <a:buSzPts val="1300"/>
              <a:buChar char="●"/>
            </a:pPr>
            <a:r>
              <a:rPr lang="en"/>
              <a:t>D</a:t>
            </a:r>
            <a:r>
              <a:rPr lang="en"/>
              <a:t>ividing an image into small cells and computing the gradient magnitude and orientation for each pixel in each cell.</a:t>
            </a:r>
            <a:endParaRPr/>
          </a:p>
          <a:p>
            <a:pPr indent="-311150" lvl="0" marL="457200" rtl="0" algn="l">
              <a:spcBef>
                <a:spcPts val="0"/>
              </a:spcBef>
              <a:spcAft>
                <a:spcPts val="0"/>
              </a:spcAft>
              <a:buClr>
                <a:schemeClr val="dk1"/>
              </a:buClr>
              <a:buSzPts val="1300"/>
              <a:buChar char="●"/>
            </a:pPr>
            <a:r>
              <a:rPr lang="en"/>
              <a:t>The gradient orientation is quantized into a discrete set of orientation bins.</a:t>
            </a:r>
            <a:endParaRPr/>
          </a:p>
        </p:txBody>
      </p:sp>
      <p:pic>
        <p:nvPicPr>
          <p:cNvPr id="364" name="Google Shape;364;p40"/>
          <p:cNvPicPr preferRelativeResize="0"/>
          <p:nvPr/>
        </p:nvPicPr>
        <p:blipFill>
          <a:blip r:embed="rId3">
            <a:alphaModFix/>
          </a:blip>
          <a:stretch>
            <a:fillRect/>
          </a:stretch>
        </p:blipFill>
        <p:spPr>
          <a:xfrm>
            <a:off x="5359400" y="1819550"/>
            <a:ext cx="3051150" cy="1556705"/>
          </a:xfrm>
          <a:prstGeom prst="rect">
            <a:avLst/>
          </a:prstGeom>
          <a:noFill/>
          <a:ln>
            <a:noFill/>
          </a:ln>
        </p:spPr>
      </p:pic>
      <p:pic>
        <p:nvPicPr>
          <p:cNvPr id="365" name="Google Shape;365;p40"/>
          <p:cNvPicPr preferRelativeResize="0"/>
          <p:nvPr/>
        </p:nvPicPr>
        <p:blipFill>
          <a:blip r:embed="rId4">
            <a:alphaModFix/>
          </a:blip>
          <a:stretch>
            <a:fillRect/>
          </a:stretch>
        </p:blipFill>
        <p:spPr>
          <a:xfrm>
            <a:off x="5382791" y="3574300"/>
            <a:ext cx="3004358" cy="1492700"/>
          </a:xfrm>
          <a:prstGeom prst="rect">
            <a:avLst/>
          </a:prstGeom>
          <a:noFill/>
          <a:ln>
            <a:noFill/>
          </a:ln>
        </p:spPr>
      </p:pic>
      <p:sp>
        <p:nvSpPr>
          <p:cNvPr id="366" name="Google Shape;366;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Model Selection </a:t>
            </a:r>
            <a:endParaRPr sz="2800">
              <a:solidFill>
                <a:srgbClr val="000000"/>
              </a:solidFill>
            </a:endParaRPr>
          </a:p>
        </p:txBody>
      </p:sp>
      <p:sp>
        <p:nvSpPr>
          <p:cNvPr id="372" name="Google Shape;372;p41"/>
          <p:cNvSpPr txBox="1"/>
          <p:nvPr>
            <p:ph idx="1" type="body"/>
          </p:nvPr>
        </p:nvSpPr>
        <p:spPr>
          <a:xfrm>
            <a:off x="727650" y="2069475"/>
            <a:ext cx="7688700" cy="215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Traditional ML vs deep learning</a:t>
            </a:r>
            <a:endParaRPr/>
          </a:p>
          <a:p>
            <a:pPr indent="-311150" lvl="0" marL="457200" rtl="0" algn="l">
              <a:spcBef>
                <a:spcPts val="0"/>
              </a:spcBef>
              <a:spcAft>
                <a:spcPts val="0"/>
              </a:spcAft>
              <a:buClr>
                <a:schemeClr val="dk1"/>
              </a:buClr>
              <a:buSzPts val="1300"/>
              <a:buChar char="●"/>
            </a:pPr>
            <a:r>
              <a:rPr lang="en"/>
              <a:t>Traditional machine learning</a:t>
            </a:r>
            <a:endParaRPr/>
          </a:p>
        </p:txBody>
      </p:sp>
      <p:graphicFrame>
        <p:nvGraphicFramePr>
          <p:cNvPr id="373" name="Google Shape;373;p41"/>
          <p:cNvGraphicFramePr/>
          <p:nvPr/>
        </p:nvGraphicFramePr>
        <p:xfrm>
          <a:off x="3815125" y="650390"/>
          <a:ext cx="3000000" cy="3000000"/>
        </p:xfrm>
        <a:graphic>
          <a:graphicData uri="http://schemas.openxmlformats.org/drawingml/2006/table">
            <a:tbl>
              <a:tblPr>
                <a:noFill/>
                <a:tableStyleId>{CB52344B-F91E-43B5-8318-387940A5177D}</a:tableStyleId>
              </a:tblPr>
              <a:tblGrid>
                <a:gridCol w="964275"/>
                <a:gridCol w="1880725"/>
                <a:gridCol w="1880725"/>
              </a:tblGrid>
              <a:tr h="411350">
                <a:tc>
                  <a:txBody>
                    <a:bodyPr/>
                    <a:lstStyle/>
                    <a:p>
                      <a:pPr indent="0" lvl="0" marL="0" rtl="0" algn="l">
                        <a:spcBef>
                          <a:spcPts val="0"/>
                        </a:spcBef>
                        <a:spcAft>
                          <a:spcPts val="0"/>
                        </a:spcAft>
                        <a:buNone/>
                      </a:pPr>
                      <a:r>
                        <a:rPr lang="en" sz="900"/>
                        <a:t>Model</a:t>
                      </a:r>
                      <a:endParaRPr sz="900"/>
                    </a:p>
                  </a:txBody>
                  <a:tcPr marT="91425" marB="91425" marR="91425" marL="91425"/>
                </a:tc>
                <a:tc>
                  <a:txBody>
                    <a:bodyPr/>
                    <a:lstStyle/>
                    <a:p>
                      <a:pPr indent="0" lvl="0" marL="0" rtl="0" algn="l">
                        <a:spcBef>
                          <a:spcPts val="0"/>
                        </a:spcBef>
                        <a:spcAft>
                          <a:spcPts val="0"/>
                        </a:spcAft>
                        <a:buNone/>
                      </a:pPr>
                      <a:r>
                        <a:rPr lang="en" sz="900"/>
                        <a:t>pros</a:t>
                      </a:r>
                      <a:endParaRPr sz="900"/>
                    </a:p>
                  </a:txBody>
                  <a:tcPr marT="91425" marB="91425" marR="91425" marL="91425"/>
                </a:tc>
                <a:tc>
                  <a:txBody>
                    <a:bodyPr/>
                    <a:lstStyle/>
                    <a:p>
                      <a:pPr indent="0" lvl="0" marL="0" rtl="0" algn="l">
                        <a:spcBef>
                          <a:spcPts val="0"/>
                        </a:spcBef>
                        <a:spcAft>
                          <a:spcPts val="0"/>
                        </a:spcAft>
                        <a:buNone/>
                      </a:pPr>
                      <a:r>
                        <a:rPr lang="en" sz="900"/>
                        <a:t>cons</a:t>
                      </a:r>
                      <a:endParaRPr sz="900"/>
                    </a:p>
                  </a:txBody>
                  <a:tcPr marT="91425" marB="91425" marR="91425" marL="91425"/>
                </a:tc>
              </a:tr>
              <a:tr h="1205050">
                <a:tc>
                  <a:txBody>
                    <a:bodyPr/>
                    <a:lstStyle/>
                    <a:p>
                      <a:pPr indent="0" lvl="0" marL="0" rtl="0" algn="l">
                        <a:spcBef>
                          <a:spcPts val="0"/>
                        </a:spcBef>
                        <a:spcAft>
                          <a:spcPts val="0"/>
                        </a:spcAft>
                        <a:buNone/>
                      </a:pPr>
                      <a:r>
                        <a:rPr lang="en" sz="900"/>
                        <a:t>SVM</a:t>
                      </a:r>
                      <a:endParaRPr sz="900"/>
                    </a:p>
                  </a:txBody>
                  <a:tcPr marT="91425" marB="91425" marR="91425" marL="91425"/>
                </a:tc>
                <a:tc>
                  <a:txBody>
                    <a:bodyPr/>
                    <a:lstStyle/>
                    <a:p>
                      <a:pPr indent="0" lvl="0" marL="0" rtl="0" algn="l">
                        <a:spcBef>
                          <a:spcPts val="0"/>
                        </a:spcBef>
                        <a:spcAft>
                          <a:spcPts val="0"/>
                        </a:spcAft>
                        <a:buNone/>
                      </a:pPr>
                      <a:r>
                        <a:rPr lang="en" sz="900"/>
                        <a:t>separates data points using a hyperplane</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effective when dealing with high-dimensional data</a:t>
                      </a:r>
                      <a:endParaRPr sz="900"/>
                    </a:p>
                  </a:txBody>
                  <a:tcPr marT="91425" marB="91425" marR="91425" marL="91425"/>
                </a:tc>
                <a:tc>
                  <a:txBody>
                    <a:bodyPr/>
                    <a:lstStyle/>
                    <a:p>
                      <a:pPr indent="0" lvl="0" marL="0" rtl="0" algn="l">
                        <a:spcBef>
                          <a:spcPts val="0"/>
                        </a:spcBef>
                        <a:spcAft>
                          <a:spcPts val="0"/>
                        </a:spcAft>
                        <a:buNone/>
                      </a:pPr>
                      <a:r>
                        <a:rPr lang="en" sz="900"/>
                        <a:t>Normalization is needed.</a:t>
                      </a:r>
                      <a:endParaRPr sz="900"/>
                    </a:p>
                  </a:txBody>
                  <a:tcPr marT="91425" marB="91425" marR="91425" marL="91425"/>
                </a:tc>
              </a:tr>
              <a:tr h="1068725">
                <a:tc>
                  <a:txBody>
                    <a:bodyPr/>
                    <a:lstStyle/>
                    <a:p>
                      <a:pPr indent="0" lvl="0" marL="0" rtl="0" algn="l">
                        <a:spcBef>
                          <a:spcPts val="0"/>
                        </a:spcBef>
                        <a:spcAft>
                          <a:spcPts val="0"/>
                        </a:spcAft>
                        <a:buNone/>
                      </a:pPr>
                      <a:r>
                        <a:rPr lang="en" sz="900"/>
                        <a:t>Random forest</a:t>
                      </a:r>
                      <a:endParaRPr sz="900"/>
                    </a:p>
                  </a:txBody>
                  <a:tcPr marT="91425" marB="91425" marR="91425" marL="91425"/>
                </a:tc>
                <a:tc>
                  <a:txBody>
                    <a:bodyPr/>
                    <a:lstStyle/>
                    <a:p>
                      <a:pPr indent="0" lvl="0" marL="0" rtl="0" algn="l">
                        <a:spcBef>
                          <a:spcPts val="0"/>
                        </a:spcBef>
                        <a:spcAft>
                          <a:spcPts val="0"/>
                        </a:spcAft>
                        <a:buNone/>
                      </a:pPr>
                      <a:r>
                        <a:rPr lang="en" sz="900"/>
                        <a:t>combines multiple decision trees to improve performance and reduce overfitting</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Feature normalization is not needed</a:t>
                      </a:r>
                      <a:endParaRPr sz="900"/>
                    </a:p>
                  </a:txBody>
                  <a:tcPr marT="91425" marB="91425" marR="91425" marL="91425"/>
                </a:tc>
                <a:tc>
                  <a:txBody>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Performance is not good as SVM, Larger training time.</a:t>
                      </a:r>
                      <a:endParaRPr sz="900"/>
                    </a:p>
                  </a:txBody>
                  <a:tcPr marT="91425" marB="91425" marR="91425" marL="91425"/>
                </a:tc>
              </a:tr>
              <a:tr h="703800">
                <a:tc>
                  <a:txBody>
                    <a:bodyPr/>
                    <a:lstStyle/>
                    <a:p>
                      <a:pPr indent="0" lvl="0" marL="0" rtl="0" algn="l">
                        <a:spcBef>
                          <a:spcPts val="0"/>
                        </a:spcBef>
                        <a:spcAft>
                          <a:spcPts val="0"/>
                        </a:spcAft>
                        <a:buNone/>
                      </a:pPr>
                      <a:r>
                        <a:rPr lang="en" sz="900"/>
                        <a:t>Decision Tree</a:t>
                      </a:r>
                      <a:endParaRPr sz="900"/>
                    </a:p>
                  </a:txBody>
                  <a:tcPr marT="91425" marB="91425" marR="91425" marL="91425"/>
                </a:tc>
                <a:tc>
                  <a:txBody>
                    <a:bodyPr/>
                    <a:lstStyle/>
                    <a:p>
                      <a:pPr indent="0" lvl="0" marL="0" rtl="0" algn="l">
                        <a:spcBef>
                          <a:spcPts val="0"/>
                        </a:spcBef>
                        <a:spcAft>
                          <a:spcPts val="0"/>
                        </a:spcAft>
                        <a:buNone/>
                      </a:pPr>
                      <a:r>
                        <a:rPr lang="en" sz="900"/>
                        <a:t>Helps in feature selection</a:t>
                      </a:r>
                      <a:endParaRPr sz="900"/>
                    </a:p>
                    <a:p>
                      <a:pPr indent="0" lvl="0" marL="0" rtl="0" algn="l">
                        <a:spcBef>
                          <a:spcPts val="0"/>
                        </a:spcBef>
                        <a:spcAft>
                          <a:spcPts val="0"/>
                        </a:spcAft>
                        <a:buNone/>
                      </a:pPr>
                      <a:r>
                        <a:t/>
                      </a:r>
                      <a:endParaRPr sz="900"/>
                    </a:p>
                  </a:txBody>
                  <a:tcPr marT="91425" marB="91425" marR="91425" marL="91425"/>
                </a:tc>
                <a:tc>
                  <a:txBody>
                    <a:bodyPr/>
                    <a:lstStyle/>
                    <a:p>
                      <a:pPr indent="0" lvl="0" marL="0" rtl="0" algn="l">
                        <a:spcBef>
                          <a:spcPts val="0"/>
                        </a:spcBef>
                        <a:spcAft>
                          <a:spcPts val="0"/>
                        </a:spcAft>
                        <a:buNone/>
                      </a:pPr>
                      <a:r>
                        <a:t/>
                      </a:r>
                      <a:endParaRPr sz="900"/>
                    </a:p>
                    <a:p>
                      <a:pPr indent="0" lvl="0" marL="0" rtl="0" algn="l">
                        <a:spcBef>
                          <a:spcPts val="0"/>
                        </a:spcBef>
                        <a:spcAft>
                          <a:spcPts val="0"/>
                        </a:spcAft>
                        <a:buNone/>
                      </a:pPr>
                      <a:r>
                        <a:rPr lang="en" sz="900"/>
                        <a:t>Performance is not as good as SVM</a:t>
                      </a:r>
                      <a:endParaRPr sz="900"/>
                    </a:p>
                    <a:p>
                      <a:pPr indent="0" lvl="0" marL="0" rtl="0" algn="l">
                        <a:spcBef>
                          <a:spcPts val="0"/>
                        </a:spcBef>
                        <a:spcAft>
                          <a:spcPts val="0"/>
                        </a:spcAft>
                        <a:buNone/>
                      </a:pPr>
                      <a:r>
                        <a:t/>
                      </a:r>
                      <a:endParaRPr sz="900"/>
                    </a:p>
                  </a:txBody>
                  <a:tcPr marT="91425" marB="91425" marR="91425" marL="91425"/>
                </a:tc>
              </a:tr>
              <a:tr h="547725">
                <a:tc>
                  <a:txBody>
                    <a:bodyPr/>
                    <a:lstStyle/>
                    <a:p>
                      <a:pPr indent="0" lvl="0" marL="0" rtl="0" algn="l">
                        <a:spcBef>
                          <a:spcPts val="0"/>
                        </a:spcBef>
                        <a:spcAft>
                          <a:spcPts val="0"/>
                        </a:spcAft>
                        <a:buNone/>
                      </a:pPr>
                      <a:r>
                        <a:rPr lang="en" sz="900"/>
                        <a:t>CNN</a:t>
                      </a:r>
                      <a:endParaRPr sz="900"/>
                    </a:p>
                  </a:txBody>
                  <a:tcPr marT="91425" marB="91425" marR="91425" marL="91425"/>
                </a:tc>
                <a:tc>
                  <a:txBody>
                    <a:bodyPr/>
                    <a:lstStyle/>
                    <a:p>
                      <a:pPr indent="0" lvl="0" marL="0" rtl="0" algn="l">
                        <a:spcBef>
                          <a:spcPts val="0"/>
                        </a:spcBef>
                        <a:spcAft>
                          <a:spcPts val="0"/>
                        </a:spcAft>
                        <a:buNone/>
                      </a:pPr>
                      <a:r>
                        <a:rPr lang="en" sz="900"/>
                        <a:t>Performance is really good</a:t>
                      </a:r>
                      <a:endParaRPr sz="900"/>
                    </a:p>
                  </a:txBody>
                  <a:tcPr marT="91425" marB="91425" marR="91425" marL="91425"/>
                </a:tc>
                <a:tc>
                  <a:txBody>
                    <a:bodyPr/>
                    <a:lstStyle/>
                    <a:p>
                      <a:pPr indent="0" lvl="0" marL="0" rtl="0" algn="l">
                        <a:spcBef>
                          <a:spcPts val="0"/>
                        </a:spcBef>
                        <a:spcAft>
                          <a:spcPts val="0"/>
                        </a:spcAft>
                        <a:buNone/>
                      </a:pPr>
                      <a:r>
                        <a:rPr lang="en" sz="900"/>
                        <a:t>The model has issues in generalisation and explainability.</a:t>
                      </a:r>
                      <a:endParaRPr sz="900"/>
                    </a:p>
                  </a:txBody>
                  <a:tcPr marT="91425" marB="91425" marR="91425" marL="91425"/>
                </a:tc>
              </a:tr>
              <a:tr h="441875">
                <a:tc>
                  <a:txBody>
                    <a:bodyPr/>
                    <a:lstStyle/>
                    <a:p>
                      <a:pPr indent="0" lvl="0" marL="0" rtl="0" algn="l">
                        <a:spcBef>
                          <a:spcPts val="0"/>
                        </a:spcBef>
                        <a:spcAft>
                          <a:spcPts val="0"/>
                        </a:spcAft>
                        <a:buNone/>
                      </a:pPr>
                      <a:r>
                        <a:rPr lang="en" sz="900"/>
                        <a:t>Darknet </a:t>
                      </a:r>
                      <a:r>
                        <a:rPr lang="en" sz="700"/>
                        <a:t>(yolo)</a:t>
                      </a:r>
                      <a:endParaRPr sz="700"/>
                    </a:p>
                  </a:txBody>
                  <a:tcPr marT="91425" marB="91425" marR="91425" marL="91425"/>
                </a:tc>
                <a:tc>
                  <a:txBody>
                    <a:bodyPr/>
                    <a:lstStyle/>
                    <a:p>
                      <a:pPr indent="0" lvl="0" marL="0" rtl="0" algn="l">
                        <a:spcBef>
                          <a:spcPts val="0"/>
                        </a:spcBef>
                        <a:spcAft>
                          <a:spcPts val="0"/>
                        </a:spcAft>
                        <a:buNone/>
                      </a:pPr>
                      <a:r>
                        <a:rPr lang="en" sz="900"/>
                        <a:t>Low inference time</a:t>
                      </a:r>
                      <a:endParaRPr sz="900"/>
                    </a:p>
                  </a:txBody>
                  <a:tcPr marT="91425" marB="91425" marR="91425" marL="91425"/>
                </a:tc>
                <a:tc>
                  <a:txBody>
                    <a:bodyPr/>
                    <a:lstStyle/>
                    <a:p>
                      <a:pPr indent="0" lvl="0" marL="0" rtl="0" algn="l">
                        <a:spcBef>
                          <a:spcPts val="0"/>
                        </a:spcBef>
                        <a:spcAft>
                          <a:spcPts val="0"/>
                        </a:spcAft>
                        <a:buNone/>
                      </a:pPr>
                      <a:r>
                        <a:rPr lang="en" sz="900"/>
                        <a:t>Unable to converge due to less data.</a:t>
                      </a:r>
                      <a:endParaRPr sz="900"/>
                    </a:p>
                  </a:txBody>
                  <a:tcPr marT="91425" marB="91425" marR="91425" marL="91425"/>
                </a:tc>
              </a:tr>
            </a:tbl>
          </a:graphicData>
        </a:graphic>
      </p:graphicFrame>
      <p:sp>
        <p:nvSpPr>
          <p:cNvPr id="374" name="Google Shape;374;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Model Selection - Deep Learning</a:t>
            </a:r>
            <a:endParaRPr sz="2800">
              <a:solidFill>
                <a:srgbClr val="000000"/>
              </a:solidFill>
            </a:endParaRPr>
          </a:p>
        </p:txBody>
      </p:sp>
      <p:sp>
        <p:nvSpPr>
          <p:cNvPr id="380" name="Google Shape;380;p42"/>
          <p:cNvSpPr txBox="1"/>
          <p:nvPr>
            <p:ph idx="1" type="body"/>
          </p:nvPr>
        </p:nvSpPr>
        <p:spPr>
          <a:xfrm>
            <a:off x="729450" y="2078875"/>
            <a:ext cx="7688700" cy="2157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Why Deep learning?</a:t>
            </a:r>
            <a:endParaRPr/>
          </a:p>
          <a:p>
            <a:pPr indent="-298450" lvl="1" marL="914400" rtl="0" algn="l">
              <a:spcBef>
                <a:spcPts val="0"/>
              </a:spcBef>
              <a:spcAft>
                <a:spcPts val="0"/>
              </a:spcAft>
              <a:buClr>
                <a:schemeClr val="dk1"/>
              </a:buClr>
              <a:buSzPts val="1100"/>
              <a:buChar char="○"/>
            </a:pPr>
            <a:r>
              <a:rPr lang="en"/>
              <a:t>Practicality</a:t>
            </a:r>
            <a:endParaRPr/>
          </a:p>
          <a:p>
            <a:pPr indent="-298450" lvl="1" marL="914400" rtl="0" algn="l">
              <a:spcBef>
                <a:spcPts val="0"/>
              </a:spcBef>
              <a:spcAft>
                <a:spcPts val="0"/>
              </a:spcAft>
              <a:buClr>
                <a:schemeClr val="dk1"/>
              </a:buClr>
              <a:buSzPts val="1100"/>
              <a:buChar char="○"/>
            </a:pPr>
            <a:r>
              <a:rPr lang="en"/>
              <a:t>Running on a SoC on the moon with limited resources</a:t>
            </a:r>
            <a:endParaRPr/>
          </a:p>
          <a:p>
            <a:pPr indent="-311150" lvl="0" marL="457200" rtl="0" algn="l">
              <a:spcBef>
                <a:spcPts val="0"/>
              </a:spcBef>
              <a:spcAft>
                <a:spcPts val="0"/>
              </a:spcAft>
              <a:buClr>
                <a:schemeClr val="dk1"/>
              </a:buClr>
              <a:buSzPts val="1300"/>
              <a:buChar char="●"/>
            </a:pPr>
            <a:r>
              <a:rPr lang="en"/>
              <a:t>Testing Models based on response and hardware constraints</a:t>
            </a:r>
            <a:endParaRPr/>
          </a:p>
          <a:p>
            <a:pPr indent="-298450" lvl="1" marL="914400" rtl="0" algn="l">
              <a:spcBef>
                <a:spcPts val="0"/>
              </a:spcBef>
              <a:spcAft>
                <a:spcPts val="0"/>
              </a:spcAft>
              <a:buClr>
                <a:schemeClr val="dk1"/>
              </a:buClr>
              <a:buSzPts val="1100"/>
              <a:buChar char="○"/>
            </a:pPr>
            <a:r>
              <a:rPr lang="en"/>
              <a:t>Arriving at YOLO.</a:t>
            </a:r>
            <a:endParaRPr/>
          </a:p>
          <a:p>
            <a:pPr indent="-298450" lvl="2" marL="1371600" rtl="0" algn="l">
              <a:spcBef>
                <a:spcPts val="0"/>
              </a:spcBef>
              <a:spcAft>
                <a:spcPts val="0"/>
              </a:spcAft>
              <a:buClr>
                <a:schemeClr val="dk1"/>
              </a:buClr>
              <a:buSzPts val="1100"/>
              <a:buChar char="■"/>
            </a:pPr>
            <a:r>
              <a:rPr lang="en"/>
              <a:t>Image size and depth considered.</a:t>
            </a:r>
            <a:endParaRPr/>
          </a:p>
          <a:p>
            <a:pPr indent="-298450" lvl="2" marL="1371600" rtl="0" algn="l">
              <a:spcBef>
                <a:spcPts val="0"/>
              </a:spcBef>
              <a:spcAft>
                <a:spcPts val="0"/>
              </a:spcAft>
              <a:buClr>
                <a:schemeClr val="dk1"/>
              </a:buClr>
              <a:buSzPts val="1100"/>
              <a:buChar char="■"/>
            </a:pPr>
            <a:r>
              <a:rPr lang="en"/>
              <a:t>Finding the balance between size/performance/accuracy.</a:t>
            </a:r>
            <a:endParaRPr/>
          </a:p>
          <a:p>
            <a:pPr indent="-311150" lvl="0" marL="457200" rtl="0" algn="l">
              <a:spcBef>
                <a:spcPts val="0"/>
              </a:spcBef>
              <a:spcAft>
                <a:spcPts val="0"/>
              </a:spcAft>
              <a:buClr>
                <a:schemeClr val="dk1"/>
              </a:buClr>
              <a:buSzPts val="1300"/>
              <a:buChar char="●"/>
            </a:pPr>
            <a:r>
              <a:rPr lang="en"/>
              <a:t>Being mindful of Pre-processing constraints.</a:t>
            </a:r>
            <a:endParaRPr/>
          </a:p>
          <a:p>
            <a:pPr indent="-311150" lvl="0" marL="457200" rtl="0" algn="l">
              <a:spcBef>
                <a:spcPts val="0"/>
              </a:spcBef>
              <a:spcAft>
                <a:spcPts val="0"/>
              </a:spcAft>
              <a:buClr>
                <a:schemeClr val="dk1"/>
              </a:buClr>
              <a:buSzPts val="1300"/>
              <a:buChar char="●"/>
            </a:pPr>
            <a:r>
              <a:rPr lang="en"/>
              <a:t>Tuning and running the model</a:t>
            </a:r>
            <a:endParaRPr/>
          </a:p>
        </p:txBody>
      </p:sp>
      <p:sp>
        <p:nvSpPr>
          <p:cNvPr id="381" name="Google Shape;381;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628650" y="2738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presentation</a:t>
            </a:r>
            <a:endParaRPr/>
          </a:p>
        </p:txBody>
      </p:sp>
      <p:sp>
        <p:nvSpPr>
          <p:cNvPr id="107" name="Google Shape;107;p16"/>
          <p:cNvSpPr txBox="1"/>
          <p:nvPr>
            <p:ph idx="1" type="body"/>
          </p:nvPr>
        </p:nvSpPr>
        <p:spPr>
          <a:xfrm>
            <a:off x="628650" y="1369219"/>
            <a:ext cx="7886700" cy="3263400"/>
          </a:xfrm>
          <a:prstGeom prst="rect">
            <a:avLst/>
          </a:prstGeom>
        </p:spPr>
        <p:txBody>
          <a:bodyPr anchorCtr="0" anchor="t" bIns="34275" lIns="68575" spcFirstLastPara="1" rIns="68575" wrap="square" tIns="34275">
            <a:normAutofit lnSpcReduction="20000"/>
          </a:bodyPr>
          <a:lstStyle/>
          <a:p>
            <a:pPr indent="0" lvl="0" marL="0" rtl="0" algn="l">
              <a:spcBef>
                <a:spcPts val="800"/>
              </a:spcBef>
              <a:spcAft>
                <a:spcPts val="0"/>
              </a:spcAft>
              <a:buNone/>
            </a:pPr>
            <a:r>
              <a:rPr lang="en"/>
              <a:t>Sam: objectives ,  GPR Instrument/Data Background , wavelet,  Layer Classifier - CNN, Model Training Approach Q2, Schedule.</a:t>
            </a:r>
            <a:endParaRPr/>
          </a:p>
          <a:p>
            <a:pPr indent="0" lvl="0" marL="0" rtl="0" algn="l">
              <a:spcBef>
                <a:spcPts val="1600"/>
              </a:spcBef>
              <a:spcAft>
                <a:spcPts val="0"/>
              </a:spcAft>
              <a:buNone/>
            </a:pPr>
            <a:r>
              <a:rPr lang="en"/>
              <a:t>Bhanu: Machine Learning for Science/Spaceflight, Model Selection (Trade Study), multiclass classification -RCNN, Hyperbola Classifier - RCNN, Filler Attention Maps, Model Training Approach Q3, Risk</a:t>
            </a:r>
            <a:endParaRPr/>
          </a:p>
          <a:p>
            <a:pPr indent="0" lvl="0" marL="0" rtl="0" algn="l">
              <a:spcBef>
                <a:spcPts val="1600"/>
              </a:spcBef>
              <a:spcAft>
                <a:spcPts val="0"/>
              </a:spcAft>
              <a:buNone/>
            </a:pPr>
            <a:r>
              <a:rPr lang="en"/>
              <a:t>Chi: Machine Learning Plan Overview,  lbp, hog, Layer Classifier - SVM, Hyperbola Classifier  - random forest, Model Evaluation, Model Training Approach Q3</a:t>
            </a:r>
            <a:endParaRPr/>
          </a:p>
          <a:p>
            <a:pPr indent="0" lvl="0" marL="0" rtl="0" algn="l">
              <a:spcBef>
                <a:spcPts val="1600"/>
              </a:spcBef>
              <a:spcAft>
                <a:spcPts val="0"/>
              </a:spcAft>
              <a:buNone/>
            </a:pPr>
            <a:r>
              <a:rPr lang="en"/>
              <a:t>Hao : Labeling Strategy, Data Annotation, Dataset Generation, Model Training Approach Q1,3, Voting Ensembles, Inference Pipeline.</a:t>
            </a:r>
            <a:endParaRPr/>
          </a:p>
          <a:p>
            <a:pPr indent="0" lvl="0" marL="0" rtl="0" algn="l">
              <a:spcBef>
                <a:spcPts val="1600"/>
              </a:spcBef>
              <a:spcAft>
                <a:spcPts val="0"/>
              </a:spcAft>
              <a:buNone/>
            </a:pPr>
            <a:r>
              <a:rPr lang="en"/>
              <a:t>Jyothi :  Featurization Strategy, edge detection, Hyperbola Classifier - DT, Hardware - Budget, lesson learned, Model Training Approach Q4</a:t>
            </a:r>
            <a:endParaRPr/>
          </a:p>
          <a:p>
            <a:pPr indent="0" lvl="0" marL="0" rtl="0" algn="l">
              <a:spcBef>
                <a:spcPts val="1600"/>
              </a:spcBef>
              <a:spcAft>
                <a:spcPts val="0"/>
              </a:spcAft>
              <a:buNone/>
            </a:pPr>
            <a:r>
              <a:rPr lang="en"/>
              <a:t>Mehar: hough transform, a filter(?) for pre-processing, Model Selection - Deep Learning, multiclass classification -YOLO, Model Training Approach Q3, demo2</a:t>
            </a:r>
            <a:endParaRPr/>
          </a:p>
          <a:p>
            <a:pPr indent="0" lvl="0" marL="0" rtl="0" algn="l">
              <a:spcBef>
                <a:spcPts val="1600"/>
              </a:spcBef>
              <a:spcAft>
                <a:spcPts val="1600"/>
              </a:spcAft>
              <a:buNone/>
            </a:pPr>
            <a:r>
              <a:rPr lang="en"/>
              <a:t>Piyush: work flow, hardware, deployment, demo1, Future work</a:t>
            </a:r>
            <a:endParaRPr/>
          </a:p>
        </p:txBody>
      </p:sp>
      <p:sp>
        <p:nvSpPr>
          <p:cNvPr id="108" name="Google Shape;108;p1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3"/>
          <p:cNvSpPr txBox="1"/>
          <p:nvPr>
            <p:ph type="title"/>
          </p:nvPr>
        </p:nvSpPr>
        <p:spPr>
          <a:xfrm>
            <a:off x="690550" y="1475013"/>
            <a:ext cx="7688400" cy="23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400">
                <a:solidFill>
                  <a:srgbClr val="000000"/>
                </a:solidFill>
                <a:latin typeface="Arial"/>
                <a:ea typeface="Arial"/>
                <a:cs typeface="Arial"/>
                <a:sym typeface="Arial"/>
              </a:rPr>
              <a:t>The data issue:</a:t>
            </a:r>
            <a:endParaRPr b="0" sz="1400">
              <a:solidFill>
                <a:srgbClr val="000000"/>
              </a:solidFill>
              <a:latin typeface="Arial"/>
              <a:ea typeface="Arial"/>
              <a:cs typeface="Arial"/>
              <a:sym typeface="Arial"/>
            </a:endParaRPr>
          </a:p>
          <a:p>
            <a:pPr indent="457200" lvl="0" marL="0" rtl="0" algn="l">
              <a:spcBef>
                <a:spcPts val="0"/>
              </a:spcBef>
              <a:spcAft>
                <a:spcPts val="0"/>
              </a:spcAft>
              <a:buNone/>
            </a:pPr>
            <a:r>
              <a:rPr b="0" lang="en" sz="1400">
                <a:solidFill>
                  <a:srgbClr val="000000"/>
                </a:solidFill>
                <a:latin typeface="Arial"/>
                <a:ea typeface="Arial"/>
                <a:cs typeface="Arial"/>
                <a:sym typeface="Arial"/>
              </a:rPr>
              <a:t>The issue that is obvious is data. This is an issue not just because of the kind of data but because of the sparsity.</a:t>
            </a:r>
            <a:endParaRPr b="0" sz="1400">
              <a:solidFill>
                <a:srgbClr val="000000"/>
              </a:solidFill>
              <a:latin typeface="Arial"/>
              <a:ea typeface="Arial"/>
              <a:cs typeface="Arial"/>
              <a:sym typeface="Arial"/>
            </a:endParaRPr>
          </a:p>
          <a:p>
            <a:pPr indent="45720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rPr b="0" lang="en" sz="1400">
                <a:solidFill>
                  <a:srgbClr val="000000"/>
                </a:solidFill>
                <a:latin typeface="Arial"/>
                <a:ea typeface="Arial"/>
                <a:cs typeface="Arial"/>
                <a:sym typeface="Arial"/>
              </a:rPr>
              <a:t>	Another big issue was with the refactoring data (The images did not scale well)</a:t>
            </a:r>
            <a:endParaRPr b="0" sz="1400">
              <a:solidFill>
                <a:srgbClr val="000000"/>
              </a:solidFill>
              <a:latin typeface="Arial"/>
              <a:ea typeface="Arial"/>
              <a:cs typeface="Arial"/>
              <a:sym typeface="Arial"/>
            </a:endParaRPr>
          </a:p>
          <a:p>
            <a:pPr indent="45720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b="0" sz="1600">
              <a:solidFill>
                <a:srgbClr val="000000"/>
              </a:solidFill>
              <a:latin typeface="Arial"/>
              <a:ea typeface="Arial"/>
              <a:cs typeface="Arial"/>
              <a:sym typeface="Arial"/>
            </a:endParaRPr>
          </a:p>
        </p:txBody>
      </p:sp>
      <p:pic>
        <p:nvPicPr>
          <p:cNvPr id="387" name="Google Shape;387;p43"/>
          <p:cNvPicPr preferRelativeResize="0"/>
          <p:nvPr/>
        </p:nvPicPr>
        <p:blipFill>
          <a:blip r:embed="rId3">
            <a:alphaModFix/>
          </a:blip>
          <a:stretch>
            <a:fillRect/>
          </a:stretch>
        </p:blipFill>
        <p:spPr>
          <a:xfrm>
            <a:off x="211000" y="3189700"/>
            <a:ext cx="8839200" cy="241069"/>
          </a:xfrm>
          <a:prstGeom prst="rect">
            <a:avLst/>
          </a:prstGeom>
          <a:noFill/>
          <a:ln>
            <a:noFill/>
          </a:ln>
        </p:spPr>
      </p:pic>
      <p:sp>
        <p:nvSpPr>
          <p:cNvPr id="388" name="Google Shape;388;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4"/>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5" name="Google Shape;395;p44"/>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96" name="Google Shape;396;p44"/>
          <p:cNvSpPr txBox="1"/>
          <p:nvPr/>
        </p:nvSpPr>
        <p:spPr>
          <a:xfrm>
            <a:off x="808191" y="693275"/>
            <a:ext cx="661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000000"/>
                </a:solidFill>
              </a:rPr>
              <a:t>Results from some of the training models:</a:t>
            </a:r>
            <a:endParaRPr sz="1600">
              <a:solidFill>
                <a:srgbClr val="000000"/>
              </a:solidFill>
            </a:endParaRPr>
          </a:p>
        </p:txBody>
      </p:sp>
      <p:pic>
        <p:nvPicPr>
          <p:cNvPr id="397" name="Google Shape;397;p44"/>
          <p:cNvPicPr preferRelativeResize="0"/>
          <p:nvPr/>
        </p:nvPicPr>
        <p:blipFill>
          <a:blip r:embed="rId3">
            <a:alphaModFix/>
          </a:blip>
          <a:stretch>
            <a:fillRect/>
          </a:stretch>
        </p:blipFill>
        <p:spPr>
          <a:xfrm>
            <a:off x="387626" y="1346220"/>
            <a:ext cx="7617091" cy="1680582"/>
          </a:xfrm>
          <a:prstGeom prst="rect">
            <a:avLst/>
          </a:prstGeom>
          <a:noFill/>
          <a:ln>
            <a:noFill/>
          </a:ln>
        </p:spPr>
      </p:pic>
      <p:sp>
        <p:nvSpPr>
          <p:cNvPr id="398" name="Google Shape;398;p44"/>
          <p:cNvSpPr txBox="1"/>
          <p:nvPr/>
        </p:nvSpPr>
        <p:spPr>
          <a:xfrm>
            <a:off x="585660" y="3026802"/>
            <a:ext cx="661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000000"/>
                </a:solidFill>
              </a:rPr>
              <a:t>Zero mAP score.</a:t>
            </a:r>
            <a:endParaRPr sz="1600">
              <a:solidFill>
                <a:srgbClr val="000000"/>
              </a:solidFill>
            </a:endParaRPr>
          </a:p>
        </p:txBody>
      </p:sp>
      <p:pic>
        <p:nvPicPr>
          <p:cNvPr id="399" name="Google Shape;399;p44"/>
          <p:cNvPicPr preferRelativeResize="0"/>
          <p:nvPr/>
        </p:nvPicPr>
        <p:blipFill>
          <a:blip r:embed="rId4">
            <a:alphaModFix/>
          </a:blip>
          <a:stretch>
            <a:fillRect/>
          </a:stretch>
        </p:blipFill>
        <p:spPr>
          <a:xfrm>
            <a:off x="387626" y="3493397"/>
            <a:ext cx="7649823" cy="607428"/>
          </a:xfrm>
          <a:prstGeom prst="rect">
            <a:avLst/>
          </a:prstGeom>
          <a:noFill/>
          <a:ln>
            <a:noFill/>
          </a:ln>
        </p:spPr>
      </p:pic>
      <p:sp>
        <p:nvSpPr>
          <p:cNvPr id="400" name="Google Shape;400;p44"/>
          <p:cNvSpPr txBox="1"/>
          <p:nvPr/>
        </p:nvSpPr>
        <p:spPr>
          <a:xfrm>
            <a:off x="717554" y="4222696"/>
            <a:ext cx="6611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000000"/>
                </a:solidFill>
              </a:rPr>
              <a:t>Zero mAP score. With a variation of the data</a:t>
            </a:r>
            <a:endParaRPr sz="1600">
              <a:solidFill>
                <a:srgbClr val="000000"/>
              </a:solidFill>
            </a:endParaRPr>
          </a:p>
        </p:txBody>
      </p:sp>
      <p:sp>
        <p:nvSpPr>
          <p:cNvPr id="401" name="Google Shape;401;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8" name="Google Shape;408;p4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09" name="Google Shape;409;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45"/>
          <p:cNvSpPr txBox="1"/>
          <p:nvPr/>
        </p:nvSpPr>
        <p:spPr>
          <a:xfrm>
            <a:off x="554950" y="3734113"/>
            <a:ext cx="76398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rgbClr val="000000"/>
                </a:solidFill>
              </a:rPr>
              <a:t>This is the 11th attempt, after increasing # of Epochs - the model automatically just stopped training.</a:t>
            </a:r>
            <a:endParaRPr sz="1600">
              <a:solidFill>
                <a:srgbClr val="000000"/>
              </a:solidFill>
            </a:endParaRPr>
          </a:p>
        </p:txBody>
      </p:sp>
      <p:pic>
        <p:nvPicPr>
          <p:cNvPr id="411" name="Google Shape;411;p45"/>
          <p:cNvPicPr preferRelativeResize="0"/>
          <p:nvPr/>
        </p:nvPicPr>
        <p:blipFill>
          <a:blip r:embed="rId3">
            <a:alphaModFix/>
          </a:blip>
          <a:stretch>
            <a:fillRect/>
          </a:stretch>
        </p:blipFill>
        <p:spPr>
          <a:xfrm>
            <a:off x="154050" y="1051100"/>
            <a:ext cx="8839204" cy="832991"/>
          </a:xfrm>
          <a:prstGeom prst="rect">
            <a:avLst/>
          </a:prstGeom>
          <a:noFill/>
          <a:ln>
            <a:noFill/>
          </a:ln>
        </p:spPr>
      </p:pic>
      <p:pic>
        <p:nvPicPr>
          <p:cNvPr id="412" name="Google Shape;412;p45"/>
          <p:cNvPicPr preferRelativeResize="0"/>
          <p:nvPr/>
        </p:nvPicPr>
        <p:blipFill>
          <a:blip r:embed="rId4">
            <a:alphaModFix/>
          </a:blip>
          <a:stretch>
            <a:fillRect/>
          </a:stretch>
        </p:blipFill>
        <p:spPr>
          <a:xfrm>
            <a:off x="154050" y="2687825"/>
            <a:ext cx="8839204" cy="8761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800">
                <a:solidFill>
                  <a:srgbClr val="000000"/>
                </a:solidFill>
              </a:rPr>
              <a:t>Model Training Approach </a:t>
            </a:r>
            <a:endParaRPr sz="2800">
              <a:solidFill>
                <a:srgbClr val="000000"/>
              </a:solidFill>
            </a:endParaRPr>
          </a:p>
        </p:txBody>
      </p:sp>
      <p:sp>
        <p:nvSpPr>
          <p:cNvPr id="418" name="Google Shape;418;p46"/>
          <p:cNvSpPr txBox="1"/>
          <p:nvPr>
            <p:ph idx="1" type="body"/>
          </p:nvPr>
        </p:nvSpPr>
        <p:spPr>
          <a:xfrm>
            <a:off x="729450" y="2078875"/>
            <a:ext cx="7688700" cy="2157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lang="en"/>
              <a:t>Data split</a:t>
            </a:r>
            <a:endParaRPr/>
          </a:p>
          <a:p>
            <a:pPr indent="-311150" lvl="1" marL="914400" rtl="0" algn="l">
              <a:lnSpc>
                <a:spcPct val="115000"/>
              </a:lnSpc>
              <a:spcBef>
                <a:spcPts val="0"/>
              </a:spcBef>
              <a:spcAft>
                <a:spcPts val="0"/>
              </a:spcAft>
              <a:buClr>
                <a:schemeClr val="dk1"/>
              </a:buClr>
              <a:buSzPts val="1300"/>
              <a:buChar char="○"/>
            </a:pPr>
            <a:r>
              <a:rPr lang="en" sz="1300"/>
              <a:t>Single test/train split - 30% training, 70% testing</a:t>
            </a:r>
            <a:endParaRPr sz="1300"/>
          </a:p>
          <a:p>
            <a:pPr indent="-317500" lvl="0" marL="457200" rtl="0" algn="l">
              <a:lnSpc>
                <a:spcPct val="115000"/>
              </a:lnSpc>
              <a:spcBef>
                <a:spcPts val="0"/>
              </a:spcBef>
              <a:spcAft>
                <a:spcPts val="0"/>
              </a:spcAft>
              <a:buClr>
                <a:schemeClr val="dk1"/>
              </a:buClr>
              <a:buSzPts val="1400"/>
              <a:buChar char="●"/>
            </a:pPr>
            <a:r>
              <a:rPr lang="en"/>
              <a:t>Tuning the  model hyperparameters</a:t>
            </a:r>
            <a:endParaRPr/>
          </a:p>
          <a:p>
            <a:pPr indent="-311150" lvl="1" marL="914400" rtl="0" algn="l">
              <a:lnSpc>
                <a:spcPct val="115000"/>
              </a:lnSpc>
              <a:spcBef>
                <a:spcPts val="0"/>
              </a:spcBef>
              <a:spcAft>
                <a:spcPts val="0"/>
              </a:spcAft>
              <a:buClr>
                <a:schemeClr val="dk1"/>
              </a:buClr>
              <a:buSzPts val="1300"/>
              <a:buChar char="○"/>
            </a:pPr>
            <a:r>
              <a:rPr lang="en" sz="1300"/>
              <a:t>Grid search</a:t>
            </a:r>
            <a:endParaRPr sz="1300"/>
          </a:p>
          <a:p>
            <a:pPr indent="-311150" lvl="1" marL="914400" rtl="0" algn="l">
              <a:lnSpc>
                <a:spcPct val="90000"/>
              </a:lnSpc>
              <a:spcBef>
                <a:spcPts val="800"/>
              </a:spcBef>
              <a:spcAft>
                <a:spcPts val="0"/>
              </a:spcAft>
              <a:buClr>
                <a:schemeClr val="dk1"/>
              </a:buClr>
              <a:buSzPts val="1300"/>
              <a:buChar char="○"/>
            </a:pPr>
            <a:r>
              <a:rPr lang="en" sz="1300"/>
              <a:t>Random search</a:t>
            </a:r>
            <a:endParaRPr sz="1300"/>
          </a:p>
          <a:p>
            <a:pPr indent="-311150" lvl="1" marL="914400" rtl="0" algn="l">
              <a:lnSpc>
                <a:spcPct val="90000"/>
              </a:lnSpc>
              <a:spcBef>
                <a:spcPts val="800"/>
              </a:spcBef>
              <a:spcAft>
                <a:spcPts val="0"/>
              </a:spcAft>
              <a:buClr>
                <a:schemeClr val="dk1"/>
              </a:buClr>
              <a:buSzPts val="1300"/>
              <a:buChar char="○"/>
            </a:pPr>
            <a:r>
              <a:rPr lang="en" sz="1300"/>
              <a:t>Bayesian optimization  </a:t>
            </a:r>
            <a:endParaRPr sz="1300"/>
          </a:p>
          <a:p>
            <a:pPr indent="0" lvl="0" marL="0" rtl="0" algn="l">
              <a:lnSpc>
                <a:spcPct val="90000"/>
              </a:lnSpc>
              <a:spcBef>
                <a:spcPts val="800"/>
              </a:spcBef>
              <a:spcAft>
                <a:spcPts val="0"/>
              </a:spcAft>
              <a:buNone/>
            </a:pPr>
            <a:r>
              <a:rPr lang="en"/>
              <a:t>              </a:t>
            </a:r>
            <a:endParaRPr/>
          </a:p>
        </p:txBody>
      </p:sp>
      <p:graphicFrame>
        <p:nvGraphicFramePr>
          <p:cNvPr id="419" name="Google Shape;419;p46"/>
          <p:cNvGraphicFramePr/>
          <p:nvPr/>
        </p:nvGraphicFramePr>
        <p:xfrm>
          <a:off x="5270500" y="1966400"/>
          <a:ext cx="3000000" cy="3000000"/>
        </p:xfrm>
        <a:graphic>
          <a:graphicData uri="http://schemas.openxmlformats.org/drawingml/2006/table">
            <a:tbl>
              <a:tblPr>
                <a:noFill/>
                <a:tableStyleId>{CB52344B-F91E-43B5-8318-387940A5177D}</a:tableStyleId>
              </a:tblPr>
              <a:tblGrid>
                <a:gridCol w="1226400"/>
                <a:gridCol w="2391975"/>
              </a:tblGrid>
              <a:tr h="365350">
                <a:tc>
                  <a:txBody>
                    <a:bodyPr/>
                    <a:lstStyle/>
                    <a:p>
                      <a:pPr indent="0" lvl="0" marL="0" rtl="0" algn="l">
                        <a:spcBef>
                          <a:spcPts val="0"/>
                        </a:spcBef>
                        <a:spcAft>
                          <a:spcPts val="0"/>
                        </a:spcAft>
                        <a:buNone/>
                      </a:pPr>
                      <a:r>
                        <a:rPr lang="en" sz="900"/>
                        <a:t>Model</a:t>
                      </a:r>
                      <a:endParaRPr sz="900"/>
                    </a:p>
                  </a:txBody>
                  <a:tcPr marT="91425" marB="91425" marR="91425" marL="91425"/>
                </a:tc>
                <a:tc>
                  <a:txBody>
                    <a:bodyPr/>
                    <a:lstStyle/>
                    <a:p>
                      <a:pPr indent="0" lvl="0" marL="0" rtl="0" algn="l">
                        <a:spcBef>
                          <a:spcPts val="0"/>
                        </a:spcBef>
                        <a:spcAft>
                          <a:spcPts val="0"/>
                        </a:spcAft>
                        <a:buNone/>
                      </a:pPr>
                      <a:r>
                        <a:rPr lang="en" sz="900"/>
                        <a:t>Application</a:t>
                      </a:r>
                      <a:endParaRPr sz="900"/>
                    </a:p>
                  </a:txBody>
                  <a:tcPr marT="91425" marB="91425" marR="91425" marL="91425"/>
                </a:tc>
              </a:tr>
              <a:tr h="365350">
                <a:tc>
                  <a:txBody>
                    <a:bodyPr/>
                    <a:lstStyle/>
                    <a:p>
                      <a:pPr indent="0" lvl="0" marL="0" rtl="0" algn="l">
                        <a:spcBef>
                          <a:spcPts val="0"/>
                        </a:spcBef>
                        <a:spcAft>
                          <a:spcPts val="0"/>
                        </a:spcAft>
                        <a:buNone/>
                      </a:pPr>
                      <a:r>
                        <a:rPr lang="en" sz="900"/>
                        <a:t>SVM</a:t>
                      </a:r>
                      <a:endParaRPr sz="900"/>
                    </a:p>
                  </a:txBody>
                  <a:tcPr marT="91425" marB="91425" marR="91425" marL="91425"/>
                </a:tc>
                <a:tc>
                  <a:txBody>
                    <a:bodyPr/>
                    <a:lstStyle/>
                    <a:p>
                      <a:pPr indent="0" lvl="0" marL="0" rtl="0" algn="l">
                        <a:spcBef>
                          <a:spcPts val="0"/>
                        </a:spcBef>
                        <a:spcAft>
                          <a:spcPts val="0"/>
                        </a:spcAft>
                        <a:buNone/>
                      </a:pPr>
                      <a:r>
                        <a:rPr lang="en" sz="900"/>
                        <a:t>Layer classifier / Hyperbola classifier</a:t>
                      </a:r>
                      <a:endParaRPr sz="900"/>
                    </a:p>
                  </a:txBody>
                  <a:tcPr marT="91425" marB="91425" marR="91425" marL="91425"/>
                </a:tc>
              </a:tr>
              <a:tr h="365350">
                <a:tc>
                  <a:txBody>
                    <a:bodyPr/>
                    <a:lstStyle/>
                    <a:p>
                      <a:pPr indent="0" lvl="0" marL="0" rtl="0" algn="l">
                        <a:spcBef>
                          <a:spcPts val="0"/>
                        </a:spcBef>
                        <a:spcAft>
                          <a:spcPts val="0"/>
                        </a:spcAft>
                        <a:buNone/>
                      </a:pPr>
                      <a:r>
                        <a:rPr lang="en" sz="900"/>
                        <a:t>Random forest</a:t>
                      </a:r>
                      <a:endParaRPr sz="900"/>
                    </a:p>
                  </a:txBody>
                  <a:tcPr marT="91425" marB="91425" marR="91425" marL="91425"/>
                </a:tc>
                <a:tc>
                  <a:txBody>
                    <a:bodyPr/>
                    <a:lstStyle/>
                    <a:p>
                      <a:pPr indent="0" lvl="0" marL="0" rtl="0" algn="l">
                        <a:spcBef>
                          <a:spcPts val="0"/>
                        </a:spcBef>
                        <a:spcAft>
                          <a:spcPts val="0"/>
                        </a:spcAft>
                        <a:buNone/>
                      </a:pPr>
                      <a:r>
                        <a:rPr lang="en" sz="900"/>
                        <a:t>Hyperbola classifier</a:t>
                      </a:r>
                      <a:endParaRPr sz="900"/>
                    </a:p>
                  </a:txBody>
                  <a:tcPr marT="91425" marB="91425" marR="91425" marL="91425"/>
                </a:tc>
              </a:tr>
              <a:tr h="365350">
                <a:tc>
                  <a:txBody>
                    <a:bodyPr/>
                    <a:lstStyle/>
                    <a:p>
                      <a:pPr indent="0" lvl="0" marL="0" rtl="0" algn="l">
                        <a:spcBef>
                          <a:spcPts val="0"/>
                        </a:spcBef>
                        <a:spcAft>
                          <a:spcPts val="0"/>
                        </a:spcAft>
                        <a:buNone/>
                      </a:pPr>
                      <a:r>
                        <a:rPr lang="en" sz="900"/>
                        <a:t>Decision Tree</a:t>
                      </a:r>
                      <a:endParaRPr sz="900"/>
                    </a:p>
                  </a:txBody>
                  <a:tcPr marT="91425" marB="91425" marR="91425" marL="91425"/>
                </a:tc>
                <a:tc>
                  <a:txBody>
                    <a:bodyPr/>
                    <a:lstStyle/>
                    <a:p>
                      <a:pPr indent="0" lvl="0" marL="0" rtl="0" algn="l">
                        <a:spcBef>
                          <a:spcPts val="0"/>
                        </a:spcBef>
                        <a:spcAft>
                          <a:spcPts val="0"/>
                        </a:spcAft>
                        <a:buNone/>
                      </a:pPr>
                      <a:r>
                        <a:rPr lang="en" sz="900"/>
                        <a:t>Hyperbola classifier</a:t>
                      </a:r>
                      <a:endParaRPr sz="900"/>
                    </a:p>
                  </a:txBody>
                  <a:tcPr marT="91425" marB="91425" marR="91425" marL="91425"/>
                </a:tc>
              </a:tr>
              <a:tr h="365350">
                <a:tc>
                  <a:txBody>
                    <a:bodyPr/>
                    <a:lstStyle/>
                    <a:p>
                      <a:pPr indent="0" lvl="0" marL="0" rtl="0" algn="l">
                        <a:spcBef>
                          <a:spcPts val="0"/>
                        </a:spcBef>
                        <a:spcAft>
                          <a:spcPts val="0"/>
                        </a:spcAft>
                        <a:buNone/>
                      </a:pPr>
                      <a:r>
                        <a:rPr lang="en" sz="900"/>
                        <a:t>YOLO</a:t>
                      </a:r>
                      <a:endParaRPr sz="900"/>
                    </a:p>
                  </a:txBody>
                  <a:tcPr marT="91425" marB="91425" marR="91425" marL="91425"/>
                </a:tc>
                <a:tc>
                  <a:txBody>
                    <a:bodyPr/>
                    <a:lstStyle/>
                    <a:p>
                      <a:pPr indent="0" lvl="0" marL="0" rtl="0" algn="l">
                        <a:spcBef>
                          <a:spcPts val="0"/>
                        </a:spcBef>
                        <a:spcAft>
                          <a:spcPts val="0"/>
                        </a:spcAft>
                        <a:buNone/>
                      </a:pPr>
                      <a:r>
                        <a:rPr lang="en" sz="900"/>
                        <a:t>Multiclass classifier</a:t>
                      </a:r>
                      <a:endParaRPr sz="900"/>
                    </a:p>
                  </a:txBody>
                  <a:tcPr marT="91425" marB="91425" marR="91425" marL="91425"/>
                </a:tc>
              </a:tr>
              <a:tr h="521950">
                <a:tc>
                  <a:txBody>
                    <a:bodyPr/>
                    <a:lstStyle/>
                    <a:p>
                      <a:pPr indent="0" lvl="0" marL="0" rtl="0" algn="l">
                        <a:spcBef>
                          <a:spcPts val="0"/>
                        </a:spcBef>
                        <a:spcAft>
                          <a:spcPts val="0"/>
                        </a:spcAft>
                        <a:buNone/>
                      </a:pPr>
                      <a:r>
                        <a:rPr lang="en" sz="900"/>
                        <a:t>CNN</a:t>
                      </a:r>
                      <a:endParaRPr sz="900"/>
                    </a:p>
                  </a:txBody>
                  <a:tcPr marT="91425" marB="91425" marR="91425" marL="91425"/>
                </a:tc>
                <a:tc>
                  <a:txBody>
                    <a:bodyPr/>
                    <a:lstStyle/>
                    <a:p>
                      <a:pPr indent="0" lvl="0" marL="0" rtl="0" algn="l">
                        <a:spcBef>
                          <a:spcPts val="0"/>
                        </a:spcBef>
                        <a:spcAft>
                          <a:spcPts val="0"/>
                        </a:spcAft>
                        <a:buNone/>
                      </a:pPr>
                      <a:r>
                        <a:rPr lang="en" sz="900"/>
                        <a:t>Multiclass classifier / Hyperbola classifier</a:t>
                      </a:r>
                      <a:endParaRPr sz="900"/>
                    </a:p>
                  </a:txBody>
                  <a:tcPr marT="91425" marB="91425" marR="91425" marL="91425"/>
                </a:tc>
              </a:tr>
              <a:tr h="521950">
                <a:tc>
                  <a:txBody>
                    <a:bodyPr/>
                    <a:lstStyle/>
                    <a:p>
                      <a:pPr indent="0" lvl="0" marL="0" rtl="0" algn="l">
                        <a:spcBef>
                          <a:spcPts val="0"/>
                        </a:spcBef>
                        <a:spcAft>
                          <a:spcPts val="0"/>
                        </a:spcAft>
                        <a:buNone/>
                      </a:pPr>
                      <a:r>
                        <a:rPr lang="en" sz="900"/>
                        <a:t>RCNN</a:t>
                      </a:r>
                      <a:endParaRPr sz="900"/>
                    </a:p>
                  </a:txBody>
                  <a:tcPr marT="91425" marB="91425" marR="91425" marL="91425"/>
                </a:tc>
                <a:tc>
                  <a:txBody>
                    <a:bodyPr/>
                    <a:lstStyle/>
                    <a:p>
                      <a:pPr indent="0" lvl="0" marL="0" rtl="0" algn="l">
                        <a:spcBef>
                          <a:spcPts val="0"/>
                        </a:spcBef>
                        <a:spcAft>
                          <a:spcPts val="0"/>
                        </a:spcAft>
                        <a:buNone/>
                      </a:pPr>
                      <a:r>
                        <a:rPr lang="en" sz="900"/>
                        <a:t>Object detection using bounding boxes</a:t>
                      </a:r>
                      <a:endParaRPr sz="900"/>
                    </a:p>
                  </a:txBody>
                  <a:tcPr marT="91425" marB="91425" marR="91425" marL="91425"/>
                </a:tc>
              </a:tr>
            </a:tbl>
          </a:graphicData>
        </a:graphic>
      </p:graphicFrame>
      <p:sp>
        <p:nvSpPr>
          <p:cNvPr id="420" name="Google Shape;420;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2800">
                <a:solidFill>
                  <a:srgbClr val="000000"/>
                </a:solidFill>
              </a:rPr>
              <a:t>Model Training Approach </a:t>
            </a:r>
            <a:endParaRPr sz="2800">
              <a:solidFill>
                <a:srgbClr val="000000"/>
              </a:solidFill>
            </a:endParaRPr>
          </a:p>
        </p:txBody>
      </p:sp>
      <p:sp>
        <p:nvSpPr>
          <p:cNvPr id="426" name="Google Shape;426;p47"/>
          <p:cNvSpPr txBox="1"/>
          <p:nvPr>
            <p:ph idx="1" type="body"/>
          </p:nvPr>
        </p:nvSpPr>
        <p:spPr>
          <a:xfrm>
            <a:off x="727650" y="1853850"/>
            <a:ext cx="7688700" cy="21570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800"/>
              </a:spcBef>
              <a:spcAft>
                <a:spcPts val="0"/>
              </a:spcAft>
              <a:buClr>
                <a:schemeClr val="dk1"/>
              </a:buClr>
              <a:buSzPts val="1400"/>
              <a:buChar char="●"/>
            </a:pPr>
            <a:r>
              <a:rPr lang="en"/>
              <a:t>Feature selection strategies</a:t>
            </a:r>
            <a:endParaRPr/>
          </a:p>
          <a:p>
            <a:pPr indent="-330200" lvl="1" marL="914400" rtl="0" algn="l">
              <a:lnSpc>
                <a:spcPct val="90000"/>
              </a:lnSpc>
              <a:spcBef>
                <a:spcPts val="800"/>
              </a:spcBef>
              <a:spcAft>
                <a:spcPts val="0"/>
              </a:spcAft>
              <a:buClr>
                <a:schemeClr val="dk1"/>
              </a:buClr>
              <a:buSzPts val="1600"/>
              <a:buChar char="○"/>
            </a:pPr>
            <a:r>
              <a:rPr lang="en" sz="1300"/>
              <a:t>Decision tree, recursive  feature elimination</a:t>
            </a:r>
            <a:endParaRPr sz="1300"/>
          </a:p>
          <a:p>
            <a:pPr indent="0" lvl="0" marL="0" rtl="0" algn="l">
              <a:lnSpc>
                <a:spcPct val="90000"/>
              </a:lnSpc>
              <a:spcBef>
                <a:spcPts val="800"/>
              </a:spcBef>
              <a:spcAft>
                <a:spcPts val="0"/>
              </a:spcAft>
              <a:buNone/>
            </a:pPr>
            <a:r>
              <a:t/>
            </a:r>
            <a:endParaRPr/>
          </a:p>
        </p:txBody>
      </p:sp>
      <p:graphicFrame>
        <p:nvGraphicFramePr>
          <p:cNvPr id="427" name="Google Shape;427;p47"/>
          <p:cNvGraphicFramePr/>
          <p:nvPr/>
        </p:nvGraphicFramePr>
        <p:xfrm>
          <a:off x="2549625" y="2749040"/>
          <a:ext cx="3000000" cy="3000000"/>
        </p:xfrm>
        <a:graphic>
          <a:graphicData uri="http://schemas.openxmlformats.org/drawingml/2006/table">
            <a:tbl>
              <a:tblPr>
                <a:noFill/>
                <a:tableStyleId>{CB52344B-F91E-43B5-8318-387940A5177D}</a:tableStyleId>
              </a:tblPr>
              <a:tblGrid>
                <a:gridCol w="1309575"/>
                <a:gridCol w="2554200"/>
              </a:tblGrid>
              <a:tr h="379900">
                <a:tc>
                  <a:txBody>
                    <a:bodyPr/>
                    <a:lstStyle/>
                    <a:p>
                      <a:pPr indent="0" lvl="0" marL="0" rtl="0" algn="l">
                        <a:spcBef>
                          <a:spcPts val="0"/>
                        </a:spcBef>
                        <a:spcAft>
                          <a:spcPts val="0"/>
                        </a:spcAft>
                        <a:buNone/>
                      </a:pPr>
                      <a:r>
                        <a:rPr lang="en" sz="900"/>
                        <a:t>Model</a:t>
                      </a:r>
                      <a:endParaRPr sz="900"/>
                    </a:p>
                  </a:txBody>
                  <a:tcPr marT="91425" marB="91425" marR="91425" marL="91425"/>
                </a:tc>
                <a:tc>
                  <a:txBody>
                    <a:bodyPr/>
                    <a:lstStyle/>
                    <a:p>
                      <a:pPr indent="0" lvl="0" marL="0" rtl="0" algn="l">
                        <a:spcBef>
                          <a:spcPts val="0"/>
                        </a:spcBef>
                        <a:spcAft>
                          <a:spcPts val="0"/>
                        </a:spcAft>
                        <a:buNone/>
                      </a:pPr>
                      <a:r>
                        <a:rPr lang="en" sz="900"/>
                        <a:t>Features used</a:t>
                      </a:r>
                      <a:endParaRPr sz="900"/>
                    </a:p>
                  </a:txBody>
                  <a:tcPr marT="91425" marB="91425" marR="91425" marL="91425"/>
                </a:tc>
              </a:tr>
              <a:tr h="369675">
                <a:tc>
                  <a:txBody>
                    <a:bodyPr/>
                    <a:lstStyle/>
                    <a:p>
                      <a:pPr indent="0" lvl="0" marL="0" rtl="0" algn="l">
                        <a:spcBef>
                          <a:spcPts val="0"/>
                        </a:spcBef>
                        <a:spcAft>
                          <a:spcPts val="0"/>
                        </a:spcAft>
                        <a:buNone/>
                      </a:pPr>
                      <a:r>
                        <a:rPr lang="en" sz="900"/>
                        <a:t>SVM</a:t>
                      </a:r>
                      <a:endParaRPr sz="900"/>
                    </a:p>
                  </a:txBody>
                  <a:tcPr marT="91425" marB="91425" marR="91425" marL="91425"/>
                </a:tc>
                <a:tc>
                  <a:txBody>
                    <a:bodyPr/>
                    <a:lstStyle/>
                    <a:p>
                      <a:pPr indent="0" lvl="0" marL="0" rtl="0" algn="l">
                        <a:spcBef>
                          <a:spcPts val="0"/>
                        </a:spcBef>
                        <a:spcAft>
                          <a:spcPts val="0"/>
                        </a:spcAft>
                        <a:buNone/>
                      </a:pPr>
                      <a:r>
                        <a:rPr lang="en" sz="900"/>
                        <a:t>LBP, HoG</a:t>
                      </a:r>
                      <a:endParaRPr sz="900"/>
                    </a:p>
                  </a:txBody>
                  <a:tcPr marT="91425" marB="91425" marR="91425" marL="91425"/>
                </a:tc>
              </a:tr>
              <a:tr h="369675">
                <a:tc>
                  <a:txBody>
                    <a:bodyPr/>
                    <a:lstStyle/>
                    <a:p>
                      <a:pPr indent="0" lvl="0" marL="0" rtl="0" algn="l">
                        <a:spcBef>
                          <a:spcPts val="0"/>
                        </a:spcBef>
                        <a:spcAft>
                          <a:spcPts val="0"/>
                        </a:spcAft>
                        <a:buNone/>
                      </a:pPr>
                      <a:r>
                        <a:rPr lang="en" sz="900"/>
                        <a:t>Random forest</a:t>
                      </a:r>
                      <a:endParaRPr sz="900"/>
                    </a:p>
                  </a:txBody>
                  <a:tcPr marT="91425" marB="91425" marR="91425" marL="91425"/>
                </a:tc>
                <a:tc>
                  <a:txBody>
                    <a:bodyPr/>
                    <a:lstStyle/>
                    <a:p>
                      <a:pPr indent="0" lvl="0" marL="0" rtl="0" algn="l">
                        <a:spcBef>
                          <a:spcPts val="0"/>
                        </a:spcBef>
                        <a:spcAft>
                          <a:spcPts val="0"/>
                        </a:spcAft>
                        <a:buNone/>
                      </a:pPr>
                      <a:r>
                        <a:rPr lang="en" sz="900"/>
                        <a:t>LPB, HoG</a:t>
                      </a:r>
                      <a:endParaRPr sz="900"/>
                    </a:p>
                  </a:txBody>
                  <a:tcPr marT="91425" marB="91425" marR="91425" marL="91425"/>
                </a:tc>
              </a:tr>
              <a:tr h="369675">
                <a:tc>
                  <a:txBody>
                    <a:bodyPr/>
                    <a:lstStyle/>
                    <a:p>
                      <a:pPr indent="0" lvl="0" marL="0" rtl="0" algn="l">
                        <a:spcBef>
                          <a:spcPts val="0"/>
                        </a:spcBef>
                        <a:spcAft>
                          <a:spcPts val="0"/>
                        </a:spcAft>
                        <a:buNone/>
                      </a:pPr>
                      <a:r>
                        <a:rPr lang="en" sz="900"/>
                        <a:t>Decision Tree</a:t>
                      </a:r>
                      <a:endParaRPr sz="900"/>
                    </a:p>
                  </a:txBody>
                  <a:tcPr marT="91425" marB="91425" marR="91425" marL="91425"/>
                </a:tc>
                <a:tc>
                  <a:txBody>
                    <a:bodyPr/>
                    <a:lstStyle/>
                    <a:p>
                      <a:pPr indent="0" lvl="0" marL="0" rtl="0" algn="l">
                        <a:spcBef>
                          <a:spcPts val="0"/>
                        </a:spcBef>
                        <a:spcAft>
                          <a:spcPts val="0"/>
                        </a:spcAft>
                        <a:buNone/>
                      </a:pPr>
                      <a:r>
                        <a:rPr lang="en" sz="900"/>
                        <a:t>LBP, number of edge pixels, standard deviation of the mean of rows, mean of peaks and valleys, standard deviation of the image, depth of the sliding window of </a:t>
                      </a:r>
                      <a:r>
                        <a:rPr lang="en" sz="900"/>
                        <a:t>original</a:t>
                      </a:r>
                      <a:r>
                        <a:rPr lang="en" sz="900"/>
                        <a:t> gpr image</a:t>
                      </a:r>
                      <a:endParaRPr sz="900"/>
                    </a:p>
                  </a:txBody>
                  <a:tcPr marT="91425" marB="91425" marR="91425" marL="91425"/>
                </a:tc>
              </a:tr>
            </a:tbl>
          </a:graphicData>
        </a:graphic>
      </p:graphicFrame>
      <p:sp>
        <p:nvSpPr>
          <p:cNvPr id="428" name="Google Shape;42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8"/>
          <p:cNvSpPr txBox="1"/>
          <p:nvPr>
            <p:ph idx="1" type="body"/>
          </p:nvPr>
        </p:nvSpPr>
        <p:spPr>
          <a:xfrm>
            <a:off x="727650" y="661300"/>
            <a:ext cx="7688700" cy="712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600">
                <a:solidFill>
                  <a:schemeClr val="dk2"/>
                </a:solidFill>
                <a:latin typeface="Raleway"/>
                <a:ea typeface="Raleway"/>
                <a:cs typeface="Raleway"/>
                <a:sym typeface="Raleway"/>
              </a:rPr>
              <a:t>Try Object Detection?</a:t>
            </a:r>
            <a:endParaRPr b="1" sz="2600">
              <a:solidFill>
                <a:schemeClr val="dk2"/>
              </a:solidFill>
              <a:latin typeface="Raleway"/>
              <a:ea typeface="Raleway"/>
              <a:cs typeface="Raleway"/>
              <a:sym typeface="Raleway"/>
            </a:endParaRPr>
          </a:p>
          <a:p>
            <a:pPr indent="0" lvl="0" marL="0" rtl="0" algn="l">
              <a:spcBef>
                <a:spcPts val="0"/>
              </a:spcBef>
              <a:spcAft>
                <a:spcPts val="1600"/>
              </a:spcAft>
              <a:buNone/>
            </a:pPr>
            <a:r>
              <a:t/>
            </a:r>
            <a:endParaRPr/>
          </a:p>
        </p:txBody>
      </p:sp>
      <p:pic>
        <p:nvPicPr>
          <p:cNvPr id="434" name="Google Shape;434;p48"/>
          <p:cNvPicPr preferRelativeResize="0"/>
          <p:nvPr/>
        </p:nvPicPr>
        <p:blipFill>
          <a:blip r:embed="rId3">
            <a:alphaModFix/>
          </a:blip>
          <a:stretch>
            <a:fillRect/>
          </a:stretch>
        </p:blipFill>
        <p:spPr>
          <a:xfrm>
            <a:off x="245200" y="1470775"/>
            <a:ext cx="8338816" cy="1013850"/>
          </a:xfrm>
          <a:prstGeom prst="rect">
            <a:avLst/>
          </a:prstGeom>
          <a:noFill/>
          <a:ln>
            <a:noFill/>
          </a:ln>
        </p:spPr>
      </p:pic>
      <p:pic>
        <p:nvPicPr>
          <p:cNvPr id="435" name="Google Shape;435;p48"/>
          <p:cNvPicPr preferRelativeResize="0"/>
          <p:nvPr/>
        </p:nvPicPr>
        <p:blipFill rotWithShape="1">
          <a:blip r:embed="rId4">
            <a:alphaModFix/>
          </a:blip>
          <a:srcRect b="0" l="-920" r="919" t="0"/>
          <a:stretch/>
        </p:blipFill>
        <p:spPr>
          <a:xfrm>
            <a:off x="199600" y="2484625"/>
            <a:ext cx="8338826" cy="2541900"/>
          </a:xfrm>
          <a:prstGeom prst="rect">
            <a:avLst/>
          </a:prstGeom>
          <a:noFill/>
          <a:ln>
            <a:noFill/>
          </a:ln>
        </p:spPr>
      </p:pic>
      <p:sp>
        <p:nvSpPr>
          <p:cNvPr id="436" name="Google Shape;436;p48"/>
          <p:cNvSpPr txBox="1"/>
          <p:nvPr/>
        </p:nvSpPr>
        <p:spPr>
          <a:xfrm>
            <a:off x="4359650" y="2417850"/>
            <a:ext cx="51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Fig. 1.</a:t>
            </a:r>
            <a:endParaRPr sz="800">
              <a:latin typeface="Lato"/>
              <a:ea typeface="Lato"/>
              <a:cs typeface="Lato"/>
              <a:sym typeface="Lato"/>
            </a:endParaRPr>
          </a:p>
        </p:txBody>
      </p:sp>
      <p:sp>
        <p:nvSpPr>
          <p:cNvPr id="437" name="Google Shape;437;p48"/>
          <p:cNvSpPr txBox="1"/>
          <p:nvPr/>
        </p:nvSpPr>
        <p:spPr>
          <a:xfrm>
            <a:off x="8584025" y="3888600"/>
            <a:ext cx="514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Lato"/>
                <a:ea typeface="Lato"/>
                <a:cs typeface="Lato"/>
                <a:sym typeface="Lato"/>
              </a:rPr>
              <a:t>Fig 2.</a:t>
            </a:r>
            <a:endParaRPr sz="800">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Arial"/>
                <a:ea typeface="Arial"/>
                <a:cs typeface="Arial"/>
                <a:sym typeface="Arial"/>
              </a:rPr>
              <a:t>Object Detection? - RCNN</a:t>
            </a:r>
            <a:endParaRPr/>
          </a:p>
        </p:txBody>
      </p:sp>
      <p:sp>
        <p:nvSpPr>
          <p:cNvPr id="443" name="Google Shape;443;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RCNN based object detection.</a:t>
            </a:r>
            <a:endParaRPr/>
          </a:p>
          <a:p>
            <a:pPr indent="0" lvl="0" marL="0" rtl="0" algn="l">
              <a:spcBef>
                <a:spcPts val="1600"/>
              </a:spcBef>
              <a:spcAft>
                <a:spcPts val="0"/>
              </a:spcAft>
              <a:buNone/>
            </a:pPr>
            <a:r>
              <a:rPr lang="en"/>
              <a:t>Possible reasons:</a:t>
            </a:r>
            <a:endParaRPr/>
          </a:p>
          <a:p>
            <a:pPr indent="-311150" lvl="0" marL="457200" rtl="0" algn="l">
              <a:spcBef>
                <a:spcPts val="1600"/>
              </a:spcBef>
              <a:spcAft>
                <a:spcPts val="0"/>
              </a:spcAft>
              <a:buSzPts val="1300"/>
              <a:buAutoNum type="arabicPeriod"/>
            </a:pPr>
            <a:r>
              <a:rPr lang="en"/>
              <a:t>Lack of data</a:t>
            </a:r>
            <a:endParaRPr/>
          </a:p>
          <a:p>
            <a:pPr indent="-311150" lvl="0" marL="457200" rtl="0" algn="l">
              <a:spcBef>
                <a:spcPts val="0"/>
              </a:spcBef>
              <a:spcAft>
                <a:spcPts val="0"/>
              </a:spcAft>
              <a:buSzPts val="1300"/>
              <a:buAutoNum type="arabicPeriod"/>
            </a:pPr>
            <a:r>
              <a:rPr lang="en"/>
              <a:t>Wrong methodology</a:t>
            </a:r>
            <a:endParaRPr/>
          </a:p>
        </p:txBody>
      </p:sp>
      <p:pic>
        <p:nvPicPr>
          <p:cNvPr id="444" name="Google Shape;444;p49"/>
          <p:cNvPicPr preferRelativeResize="0"/>
          <p:nvPr/>
        </p:nvPicPr>
        <p:blipFill>
          <a:blip r:embed="rId3">
            <a:alphaModFix/>
          </a:blip>
          <a:stretch>
            <a:fillRect/>
          </a:stretch>
        </p:blipFill>
        <p:spPr>
          <a:xfrm>
            <a:off x="3668625" y="1933725"/>
            <a:ext cx="5176450" cy="3028025"/>
          </a:xfrm>
          <a:prstGeom prst="rect">
            <a:avLst/>
          </a:prstGeom>
          <a:noFill/>
          <a:ln>
            <a:noFill/>
          </a:ln>
        </p:spPr>
      </p:pic>
      <p:sp>
        <p:nvSpPr>
          <p:cNvPr id="445" name="Google Shape;445;p49"/>
          <p:cNvSpPr txBox="1"/>
          <p:nvPr>
            <p:ph idx="1" type="body"/>
          </p:nvPr>
        </p:nvSpPr>
        <p:spPr>
          <a:xfrm>
            <a:off x="686800" y="3712250"/>
            <a:ext cx="7688700" cy="124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Hypothesis:</a:t>
            </a:r>
            <a:endParaRPr/>
          </a:p>
          <a:p>
            <a:pPr indent="-317500" lvl="0" marL="457200" rtl="0" algn="l">
              <a:lnSpc>
                <a:spcPct val="100000"/>
              </a:lnSpc>
              <a:spcBef>
                <a:spcPts val="0"/>
              </a:spcBef>
              <a:spcAft>
                <a:spcPts val="0"/>
              </a:spcAft>
              <a:buClr>
                <a:srgbClr val="000000"/>
              </a:buClr>
              <a:buSzPts val="1400"/>
              <a:buFont typeface="Arial"/>
              <a:buAutoNum type="arabicPeriod"/>
            </a:pPr>
            <a:r>
              <a:rPr lang="en"/>
              <a:t>Lack of unique training samples</a:t>
            </a:r>
            <a:endParaRPr/>
          </a:p>
          <a:p>
            <a:pPr indent="-317500" lvl="0" marL="457200" rtl="0" algn="l">
              <a:lnSpc>
                <a:spcPct val="100000"/>
              </a:lnSpc>
              <a:spcBef>
                <a:spcPts val="0"/>
              </a:spcBef>
              <a:spcAft>
                <a:spcPts val="0"/>
              </a:spcAft>
              <a:buClr>
                <a:srgbClr val="000000"/>
              </a:buClr>
              <a:buSzPts val="1400"/>
              <a:buFont typeface="Arial"/>
              <a:buAutoNum type="arabicPeriod"/>
            </a:pPr>
            <a:r>
              <a:rPr lang="en"/>
              <a:t>Lack of data</a:t>
            </a:r>
            <a:endParaRPr/>
          </a:p>
          <a:p>
            <a:pPr indent="-317500" lvl="0" marL="457200" rtl="0" algn="l">
              <a:lnSpc>
                <a:spcPct val="100000"/>
              </a:lnSpc>
              <a:spcBef>
                <a:spcPts val="0"/>
              </a:spcBef>
              <a:spcAft>
                <a:spcPts val="0"/>
              </a:spcAft>
              <a:buClr>
                <a:srgbClr val="000000"/>
              </a:buClr>
              <a:buSzPts val="1400"/>
              <a:buFont typeface="Arial"/>
              <a:buAutoNum type="arabicPeriod"/>
            </a:pPr>
            <a:r>
              <a:rPr lang="en"/>
              <a:t>Model too big.</a:t>
            </a:r>
            <a:endParaRPr/>
          </a:p>
          <a:p>
            <a:pPr indent="-317500" lvl="0" marL="457200" rtl="0" algn="l">
              <a:lnSpc>
                <a:spcPct val="100000"/>
              </a:lnSpc>
              <a:spcBef>
                <a:spcPts val="0"/>
              </a:spcBef>
              <a:spcAft>
                <a:spcPts val="0"/>
              </a:spcAft>
              <a:buClr>
                <a:srgbClr val="000000"/>
              </a:buClr>
              <a:buSzPts val="1400"/>
              <a:buFont typeface="Arial"/>
              <a:buAutoNum type="arabicPeriod"/>
            </a:pPr>
            <a:r>
              <a:rPr lang="en" sz="1400">
                <a:solidFill>
                  <a:srgbClr val="000000"/>
                </a:solidFill>
                <a:latin typeface="Arial"/>
                <a:ea typeface="Arial"/>
                <a:cs typeface="Arial"/>
                <a:sym typeface="Arial"/>
              </a:rPr>
              <a:t>Annotations need to be revisited.</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446" name="Google Shape;446;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different layers individually</a:t>
            </a:r>
            <a:endParaRPr/>
          </a:p>
        </p:txBody>
      </p:sp>
      <p:sp>
        <p:nvSpPr>
          <p:cNvPr id="452" name="Google Shape;452;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Hyperbola and reflector size and texture changes as depths.</a:t>
            </a:r>
            <a:endParaRPr/>
          </a:p>
          <a:p>
            <a:pPr indent="-311150" lvl="0" marL="457200" rtl="0" algn="l">
              <a:spcBef>
                <a:spcPts val="1600"/>
              </a:spcBef>
              <a:spcAft>
                <a:spcPts val="0"/>
              </a:spcAft>
              <a:buSzPts val="1300"/>
              <a:buAutoNum type="arabicPeriod"/>
            </a:pPr>
            <a:r>
              <a:rPr lang="en"/>
              <a:t>Different layer classification</a:t>
            </a:r>
            <a:endParaRPr/>
          </a:p>
          <a:p>
            <a:pPr indent="-311150" lvl="0" marL="457200" rtl="0" algn="l">
              <a:spcBef>
                <a:spcPts val="0"/>
              </a:spcBef>
              <a:spcAft>
                <a:spcPts val="0"/>
              </a:spcAft>
              <a:buSzPts val="1300"/>
              <a:buAutoNum type="arabicPeriod"/>
            </a:pPr>
            <a:r>
              <a:rPr lang="en"/>
              <a:t>Hyperbola Classification</a:t>
            </a:r>
            <a:endParaRPr/>
          </a:p>
        </p:txBody>
      </p:sp>
      <p:pic>
        <p:nvPicPr>
          <p:cNvPr id="453" name="Google Shape;453;p50"/>
          <p:cNvPicPr preferRelativeResize="0"/>
          <p:nvPr/>
        </p:nvPicPr>
        <p:blipFill>
          <a:blip r:embed="rId3">
            <a:alphaModFix/>
          </a:blip>
          <a:stretch>
            <a:fillRect/>
          </a:stretch>
        </p:blipFill>
        <p:spPr>
          <a:xfrm>
            <a:off x="7094625" y="598875"/>
            <a:ext cx="2049375" cy="4331375"/>
          </a:xfrm>
          <a:prstGeom prst="rect">
            <a:avLst/>
          </a:prstGeom>
          <a:noFill/>
          <a:ln>
            <a:noFill/>
          </a:ln>
        </p:spPr>
      </p:pic>
      <p:sp>
        <p:nvSpPr>
          <p:cNvPr id="454" name="Google Shape;454;p50"/>
          <p:cNvSpPr/>
          <p:nvPr/>
        </p:nvSpPr>
        <p:spPr>
          <a:xfrm>
            <a:off x="7268225" y="2654575"/>
            <a:ext cx="801900" cy="9384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50"/>
          <p:cNvPicPr preferRelativeResize="0"/>
          <p:nvPr/>
        </p:nvPicPr>
        <p:blipFill>
          <a:blip r:embed="rId4">
            <a:alphaModFix/>
          </a:blip>
          <a:stretch>
            <a:fillRect/>
          </a:stretch>
        </p:blipFill>
        <p:spPr>
          <a:xfrm>
            <a:off x="5656300" y="3339275"/>
            <a:ext cx="844600" cy="844600"/>
          </a:xfrm>
          <a:prstGeom prst="rect">
            <a:avLst/>
          </a:prstGeom>
          <a:noFill/>
          <a:ln>
            <a:noFill/>
          </a:ln>
        </p:spPr>
      </p:pic>
      <p:pic>
        <p:nvPicPr>
          <p:cNvPr id="456" name="Google Shape;456;p50"/>
          <p:cNvPicPr preferRelativeResize="0"/>
          <p:nvPr/>
        </p:nvPicPr>
        <p:blipFill>
          <a:blip r:embed="rId5">
            <a:alphaModFix/>
          </a:blip>
          <a:stretch>
            <a:fillRect/>
          </a:stretch>
        </p:blipFill>
        <p:spPr>
          <a:xfrm>
            <a:off x="4437275" y="3339275"/>
            <a:ext cx="844600" cy="844600"/>
          </a:xfrm>
          <a:prstGeom prst="rect">
            <a:avLst/>
          </a:prstGeom>
          <a:noFill/>
          <a:ln>
            <a:noFill/>
          </a:ln>
        </p:spPr>
      </p:pic>
      <p:sp>
        <p:nvSpPr>
          <p:cNvPr id="457" name="Google Shape;457;p50"/>
          <p:cNvSpPr txBox="1"/>
          <p:nvPr/>
        </p:nvSpPr>
        <p:spPr>
          <a:xfrm>
            <a:off x="4607850" y="3009325"/>
            <a:ext cx="46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6m                   	      25m</a:t>
            </a:r>
            <a:endParaRPr>
              <a:latin typeface="Lato"/>
              <a:ea typeface="Lato"/>
              <a:cs typeface="Lato"/>
              <a:sym typeface="Lato"/>
            </a:endParaRPr>
          </a:p>
        </p:txBody>
      </p:sp>
      <p:sp>
        <p:nvSpPr>
          <p:cNvPr id="458" name="Google Shape;458;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Layer Classifier - SVM</a:t>
            </a:r>
            <a:endParaRPr sz="2400"/>
          </a:p>
        </p:txBody>
      </p:sp>
      <p:sp>
        <p:nvSpPr>
          <p:cNvPr id="464" name="Google Shape;464;p51"/>
          <p:cNvSpPr txBox="1"/>
          <p:nvPr>
            <p:ph idx="1" type="body"/>
          </p:nvPr>
        </p:nvSpPr>
        <p:spPr>
          <a:xfrm>
            <a:off x="729450" y="1903325"/>
            <a:ext cx="6439500" cy="2499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When training images from all depths,  the model cannot tell hyperbolas from reflectors especially when the dataset is unbalanced.</a:t>
            </a:r>
            <a:endParaRPr/>
          </a:p>
          <a:p>
            <a:pPr indent="-311150" lvl="0" marL="457200" rtl="0" algn="l">
              <a:spcBef>
                <a:spcPts val="0"/>
              </a:spcBef>
              <a:spcAft>
                <a:spcPts val="0"/>
              </a:spcAft>
              <a:buClr>
                <a:schemeClr val="dk1"/>
              </a:buClr>
              <a:buSzPts val="1300"/>
              <a:buChar char="●"/>
            </a:pPr>
            <a:r>
              <a:rPr lang="en"/>
              <a:t>Use different dataset for training and validation.</a:t>
            </a:r>
            <a:endParaRPr/>
          </a:p>
          <a:p>
            <a:pPr indent="-311150" lvl="0" marL="457200" rtl="0" algn="l">
              <a:spcBef>
                <a:spcPts val="0"/>
              </a:spcBef>
              <a:spcAft>
                <a:spcPts val="0"/>
              </a:spcAft>
              <a:buClr>
                <a:schemeClr val="dk1"/>
              </a:buClr>
              <a:buSzPts val="1300"/>
              <a:buChar char="●"/>
            </a:pPr>
            <a:r>
              <a:rPr lang="en"/>
              <a:t>Training data: 257 top layer images and 480  background.  </a:t>
            </a:r>
            <a:endParaRPr/>
          </a:p>
          <a:p>
            <a:pPr indent="-311150" lvl="0" marL="457200" rtl="0" algn="l">
              <a:spcBef>
                <a:spcPts val="0"/>
              </a:spcBef>
              <a:spcAft>
                <a:spcPts val="0"/>
              </a:spcAft>
              <a:buClr>
                <a:schemeClr val="dk1"/>
              </a:buClr>
              <a:buSzPts val="1300"/>
              <a:buChar char="●"/>
            </a:pPr>
            <a:r>
              <a:rPr lang="en"/>
              <a:t>Test data: 256 top layer and 663 background.</a:t>
            </a:r>
            <a:endParaRPr/>
          </a:p>
          <a:p>
            <a:pPr indent="-311150" lvl="0" marL="457200" rtl="0" algn="l">
              <a:spcBef>
                <a:spcPts val="1000"/>
              </a:spcBef>
              <a:spcAft>
                <a:spcPts val="0"/>
              </a:spcAft>
              <a:buClr>
                <a:schemeClr val="dk1"/>
              </a:buClr>
              <a:buSzPts val="1300"/>
              <a:buChar char="●"/>
            </a:pPr>
            <a:r>
              <a:rPr lang="en"/>
              <a:t>The texture of top layer images and background have huge difference, use </a:t>
            </a:r>
            <a:r>
              <a:rPr b="1" lang="en"/>
              <a:t>local binary pattern histogram</a:t>
            </a:r>
            <a:r>
              <a:rPr lang="en"/>
              <a:t> [2](16 bins, normalized) to extract local texture.</a:t>
            </a:r>
            <a:endParaRPr/>
          </a:p>
          <a:p>
            <a:pPr indent="-311150" lvl="0" marL="457200" rtl="0" algn="l">
              <a:spcBef>
                <a:spcPts val="0"/>
              </a:spcBef>
              <a:spcAft>
                <a:spcPts val="0"/>
              </a:spcAft>
              <a:buClr>
                <a:schemeClr val="dk1"/>
              </a:buClr>
              <a:buSzPts val="1300"/>
              <a:buChar char="●"/>
            </a:pPr>
            <a:r>
              <a:rPr lang="en"/>
              <a:t>Use </a:t>
            </a:r>
            <a:r>
              <a:rPr b="1" lang="en"/>
              <a:t>support vector machines</a:t>
            </a:r>
            <a:r>
              <a:rPr lang="en"/>
              <a:t>[1](linear kernel) to train the layer classification model.</a:t>
            </a:r>
            <a:endParaRPr/>
          </a:p>
          <a:p>
            <a:pPr indent="-311150" lvl="0" marL="457200" rtl="0" algn="l">
              <a:spcBef>
                <a:spcPts val="0"/>
              </a:spcBef>
              <a:spcAft>
                <a:spcPts val="0"/>
              </a:spcAft>
              <a:buClr>
                <a:schemeClr val="dk1"/>
              </a:buClr>
              <a:buSzPts val="1300"/>
              <a:buChar char="●"/>
            </a:pPr>
            <a:r>
              <a:rPr lang="en"/>
              <a:t>f1 for target is 0.99. Accuracy is 0.99</a:t>
            </a:r>
            <a:endParaRPr/>
          </a:p>
        </p:txBody>
      </p:sp>
      <p:pic>
        <p:nvPicPr>
          <p:cNvPr id="465" name="Google Shape;465;p51"/>
          <p:cNvPicPr preferRelativeResize="0"/>
          <p:nvPr/>
        </p:nvPicPr>
        <p:blipFill rotWithShape="1">
          <a:blip r:embed="rId3">
            <a:alphaModFix/>
          </a:blip>
          <a:srcRect b="57796" l="3131" r="3940" t="3122"/>
          <a:stretch/>
        </p:blipFill>
        <p:spPr>
          <a:xfrm>
            <a:off x="7177150" y="794875"/>
            <a:ext cx="1672050" cy="813401"/>
          </a:xfrm>
          <a:prstGeom prst="rect">
            <a:avLst/>
          </a:prstGeom>
          <a:noFill/>
          <a:ln>
            <a:noFill/>
          </a:ln>
        </p:spPr>
      </p:pic>
      <p:pic>
        <p:nvPicPr>
          <p:cNvPr id="466" name="Google Shape;466;p51"/>
          <p:cNvPicPr preferRelativeResize="0"/>
          <p:nvPr/>
        </p:nvPicPr>
        <p:blipFill rotWithShape="1">
          <a:blip r:embed="rId4">
            <a:alphaModFix/>
          </a:blip>
          <a:srcRect b="-105859" l="200970" r="-200970" t="105859"/>
          <a:stretch/>
        </p:blipFill>
        <p:spPr>
          <a:xfrm>
            <a:off x="6067700" y="2926576"/>
            <a:ext cx="1799400" cy="2094936"/>
          </a:xfrm>
          <a:prstGeom prst="rect">
            <a:avLst/>
          </a:prstGeom>
          <a:noFill/>
          <a:ln>
            <a:noFill/>
          </a:ln>
        </p:spPr>
      </p:pic>
      <p:pic>
        <p:nvPicPr>
          <p:cNvPr id="467" name="Google Shape;467;p51"/>
          <p:cNvPicPr preferRelativeResize="0"/>
          <p:nvPr/>
        </p:nvPicPr>
        <p:blipFill>
          <a:blip r:embed="rId5">
            <a:alphaModFix/>
          </a:blip>
          <a:stretch>
            <a:fillRect/>
          </a:stretch>
        </p:blipFill>
        <p:spPr>
          <a:xfrm>
            <a:off x="7173113" y="1608275"/>
            <a:ext cx="1680113" cy="771725"/>
          </a:xfrm>
          <a:prstGeom prst="rect">
            <a:avLst/>
          </a:prstGeom>
          <a:noFill/>
          <a:ln>
            <a:noFill/>
          </a:ln>
        </p:spPr>
      </p:pic>
      <p:sp>
        <p:nvSpPr>
          <p:cNvPr id="468" name="Google Shape;468;p51"/>
          <p:cNvSpPr txBox="1"/>
          <p:nvPr/>
        </p:nvSpPr>
        <p:spPr>
          <a:xfrm>
            <a:off x="7648550" y="473075"/>
            <a:ext cx="642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target</a:t>
            </a:r>
            <a:endParaRPr/>
          </a:p>
        </p:txBody>
      </p:sp>
      <p:sp>
        <p:nvSpPr>
          <p:cNvPr id="469" name="Google Shape;469;p51"/>
          <p:cNvSpPr txBox="1"/>
          <p:nvPr/>
        </p:nvSpPr>
        <p:spPr>
          <a:xfrm>
            <a:off x="7495225" y="2673500"/>
            <a:ext cx="1088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background</a:t>
            </a:r>
            <a:endParaRPr/>
          </a:p>
        </p:txBody>
      </p:sp>
      <p:pic>
        <p:nvPicPr>
          <p:cNvPr id="470" name="Google Shape;470;p51"/>
          <p:cNvPicPr preferRelativeResize="0"/>
          <p:nvPr/>
        </p:nvPicPr>
        <p:blipFill>
          <a:blip r:embed="rId6">
            <a:alphaModFix/>
          </a:blip>
          <a:stretch>
            <a:fillRect/>
          </a:stretch>
        </p:blipFill>
        <p:spPr>
          <a:xfrm>
            <a:off x="7203400" y="2984550"/>
            <a:ext cx="1672050" cy="779750"/>
          </a:xfrm>
          <a:prstGeom prst="rect">
            <a:avLst/>
          </a:prstGeom>
          <a:noFill/>
          <a:ln>
            <a:noFill/>
          </a:ln>
        </p:spPr>
      </p:pic>
      <p:pic>
        <p:nvPicPr>
          <p:cNvPr id="471" name="Google Shape;471;p51"/>
          <p:cNvPicPr preferRelativeResize="0"/>
          <p:nvPr/>
        </p:nvPicPr>
        <p:blipFill>
          <a:blip r:embed="rId7">
            <a:alphaModFix/>
          </a:blip>
          <a:stretch>
            <a:fillRect/>
          </a:stretch>
        </p:blipFill>
        <p:spPr>
          <a:xfrm>
            <a:off x="7203400" y="3764300"/>
            <a:ext cx="1672050" cy="771715"/>
          </a:xfrm>
          <a:prstGeom prst="rect">
            <a:avLst/>
          </a:prstGeom>
          <a:noFill/>
          <a:ln>
            <a:noFill/>
          </a:ln>
        </p:spPr>
      </p:pic>
      <p:sp>
        <p:nvSpPr>
          <p:cNvPr id="472" name="Google Shape;472;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Layer Classifier - CNN</a:t>
            </a:r>
            <a:endParaRPr sz="2400"/>
          </a:p>
        </p:txBody>
      </p:sp>
      <p:pic>
        <p:nvPicPr>
          <p:cNvPr id="478" name="Google Shape;478;p52"/>
          <p:cNvPicPr preferRelativeResize="0"/>
          <p:nvPr/>
        </p:nvPicPr>
        <p:blipFill rotWithShape="1">
          <a:blip r:embed="rId3">
            <a:alphaModFix/>
          </a:blip>
          <a:srcRect b="57796" l="3131" r="3940" t="3122"/>
          <a:stretch/>
        </p:blipFill>
        <p:spPr>
          <a:xfrm>
            <a:off x="7177150" y="794875"/>
            <a:ext cx="1672050" cy="813401"/>
          </a:xfrm>
          <a:prstGeom prst="rect">
            <a:avLst/>
          </a:prstGeom>
          <a:noFill/>
          <a:ln>
            <a:noFill/>
          </a:ln>
        </p:spPr>
      </p:pic>
      <p:pic>
        <p:nvPicPr>
          <p:cNvPr id="479" name="Google Shape;479;p52"/>
          <p:cNvPicPr preferRelativeResize="0"/>
          <p:nvPr/>
        </p:nvPicPr>
        <p:blipFill rotWithShape="1">
          <a:blip r:embed="rId4">
            <a:alphaModFix/>
          </a:blip>
          <a:srcRect b="-105859" l="200970" r="-200970" t="105859"/>
          <a:stretch/>
        </p:blipFill>
        <p:spPr>
          <a:xfrm>
            <a:off x="6067700" y="2926576"/>
            <a:ext cx="1799400" cy="2094936"/>
          </a:xfrm>
          <a:prstGeom prst="rect">
            <a:avLst/>
          </a:prstGeom>
          <a:noFill/>
          <a:ln>
            <a:noFill/>
          </a:ln>
        </p:spPr>
      </p:pic>
      <p:pic>
        <p:nvPicPr>
          <p:cNvPr id="480" name="Google Shape;480;p52"/>
          <p:cNvPicPr preferRelativeResize="0"/>
          <p:nvPr/>
        </p:nvPicPr>
        <p:blipFill>
          <a:blip r:embed="rId5">
            <a:alphaModFix/>
          </a:blip>
          <a:stretch>
            <a:fillRect/>
          </a:stretch>
        </p:blipFill>
        <p:spPr>
          <a:xfrm>
            <a:off x="7173113" y="1608275"/>
            <a:ext cx="1680113" cy="771725"/>
          </a:xfrm>
          <a:prstGeom prst="rect">
            <a:avLst/>
          </a:prstGeom>
          <a:noFill/>
          <a:ln>
            <a:noFill/>
          </a:ln>
        </p:spPr>
      </p:pic>
      <p:sp>
        <p:nvSpPr>
          <p:cNvPr id="481" name="Google Shape;481;p52"/>
          <p:cNvSpPr txBox="1"/>
          <p:nvPr/>
        </p:nvSpPr>
        <p:spPr>
          <a:xfrm>
            <a:off x="7648550" y="473075"/>
            <a:ext cx="642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target</a:t>
            </a:r>
            <a:endParaRPr/>
          </a:p>
        </p:txBody>
      </p:sp>
      <p:sp>
        <p:nvSpPr>
          <p:cNvPr id="482" name="Google Shape;482;p52"/>
          <p:cNvSpPr txBox="1"/>
          <p:nvPr/>
        </p:nvSpPr>
        <p:spPr>
          <a:xfrm>
            <a:off x="7495225" y="2673500"/>
            <a:ext cx="1088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background</a:t>
            </a:r>
            <a:endParaRPr/>
          </a:p>
        </p:txBody>
      </p:sp>
      <p:pic>
        <p:nvPicPr>
          <p:cNvPr id="483" name="Google Shape;483;p52"/>
          <p:cNvPicPr preferRelativeResize="0"/>
          <p:nvPr/>
        </p:nvPicPr>
        <p:blipFill>
          <a:blip r:embed="rId6">
            <a:alphaModFix/>
          </a:blip>
          <a:stretch>
            <a:fillRect/>
          </a:stretch>
        </p:blipFill>
        <p:spPr>
          <a:xfrm>
            <a:off x="7203400" y="2984550"/>
            <a:ext cx="1672050" cy="779750"/>
          </a:xfrm>
          <a:prstGeom prst="rect">
            <a:avLst/>
          </a:prstGeom>
          <a:noFill/>
          <a:ln>
            <a:noFill/>
          </a:ln>
        </p:spPr>
      </p:pic>
      <p:pic>
        <p:nvPicPr>
          <p:cNvPr id="484" name="Google Shape;484;p52"/>
          <p:cNvPicPr preferRelativeResize="0"/>
          <p:nvPr/>
        </p:nvPicPr>
        <p:blipFill>
          <a:blip r:embed="rId7">
            <a:alphaModFix/>
          </a:blip>
          <a:stretch>
            <a:fillRect/>
          </a:stretch>
        </p:blipFill>
        <p:spPr>
          <a:xfrm>
            <a:off x="7203400" y="3764300"/>
            <a:ext cx="1672050" cy="771715"/>
          </a:xfrm>
          <a:prstGeom prst="rect">
            <a:avLst/>
          </a:prstGeom>
          <a:noFill/>
          <a:ln>
            <a:noFill/>
          </a:ln>
        </p:spPr>
      </p:pic>
      <p:sp>
        <p:nvSpPr>
          <p:cNvPr id="485" name="Google Shape;485;p52"/>
          <p:cNvSpPr txBox="1"/>
          <p:nvPr>
            <p:ph idx="1" type="body"/>
          </p:nvPr>
        </p:nvSpPr>
        <p:spPr>
          <a:xfrm>
            <a:off x="729450" y="1944300"/>
            <a:ext cx="5788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Very simple CNN, interpretable</a:t>
            </a:r>
            <a:endParaRPr/>
          </a:p>
          <a:p>
            <a:pPr indent="-311150" lvl="0" marL="457200" rtl="0" algn="l">
              <a:lnSpc>
                <a:spcPct val="100000"/>
              </a:lnSpc>
              <a:spcBef>
                <a:spcPts val="0"/>
              </a:spcBef>
              <a:spcAft>
                <a:spcPts val="0"/>
              </a:spcAft>
              <a:buClr>
                <a:schemeClr val="dk1"/>
              </a:buClr>
              <a:buSzPts val="1300"/>
              <a:buChar char="●"/>
            </a:pPr>
            <a:r>
              <a:rPr b="1" lang="en"/>
              <a:t>InterpNet(</a:t>
            </a:r>
            <a:endParaRPr b="1"/>
          </a:p>
          <a:p>
            <a:pPr indent="0" lvl="0" marL="457200" rtl="0" algn="l">
              <a:lnSpc>
                <a:spcPct val="100000"/>
              </a:lnSpc>
              <a:spcBef>
                <a:spcPts val="0"/>
              </a:spcBef>
              <a:spcAft>
                <a:spcPts val="0"/>
              </a:spcAft>
              <a:buNone/>
            </a:pPr>
            <a:r>
              <a:rPr b="1" lang="en"/>
              <a:t>  (conv1): Conv2d(1, 3, kernel_size=(5, 5), stride=(1, 1), padding=(2, 2))</a:t>
            </a:r>
            <a:endParaRPr b="1"/>
          </a:p>
          <a:p>
            <a:pPr indent="0" lvl="0" marL="457200" rtl="0" algn="l">
              <a:lnSpc>
                <a:spcPct val="100000"/>
              </a:lnSpc>
              <a:spcBef>
                <a:spcPts val="0"/>
              </a:spcBef>
              <a:spcAft>
                <a:spcPts val="0"/>
              </a:spcAft>
              <a:buNone/>
            </a:pPr>
            <a:r>
              <a:rPr b="1" lang="en"/>
              <a:t>  (fc1): Linear(in_features=120000, out_features=3, bias=True)</a:t>
            </a:r>
            <a:endParaRPr b="1"/>
          </a:p>
          <a:p>
            <a:pPr indent="0" lvl="0" marL="457200" rtl="0" algn="l">
              <a:lnSpc>
                <a:spcPct val="100000"/>
              </a:lnSpc>
              <a:spcBef>
                <a:spcPts val="0"/>
              </a:spcBef>
              <a:spcAft>
                <a:spcPts val="0"/>
              </a:spcAft>
              <a:buNone/>
            </a:pPr>
            <a:r>
              <a:rPr b="1" lang="en"/>
              <a:t>)</a:t>
            </a:r>
            <a:endParaRPr b="1"/>
          </a:p>
          <a:p>
            <a:pPr indent="-311150" lvl="0" marL="457200" rtl="0" algn="l">
              <a:spcBef>
                <a:spcPts val="0"/>
              </a:spcBef>
              <a:spcAft>
                <a:spcPts val="0"/>
              </a:spcAft>
              <a:buClr>
                <a:schemeClr val="dk1"/>
              </a:buClr>
              <a:buSzPts val="1300"/>
              <a:buChar char="●"/>
            </a:pPr>
            <a:r>
              <a:rPr lang="en"/>
              <a:t>83.5% accuracy using stochastic gradient descent and cross-entropy loss for training</a:t>
            </a:r>
            <a:endParaRPr/>
          </a:p>
        </p:txBody>
      </p:sp>
      <p:sp>
        <p:nvSpPr>
          <p:cNvPr id="486" name="Google Shape;486;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Objective</a:t>
            </a:r>
            <a:endParaRPr/>
          </a:p>
        </p:txBody>
      </p:sp>
      <p:sp>
        <p:nvSpPr>
          <p:cNvPr id="114" name="Google Shape;114;p17"/>
          <p:cNvSpPr txBox="1"/>
          <p:nvPr>
            <p:ph idx="1" type="body"/>
          </p:nvPr>
        </p:nvSpPr>
        <p:spPr>
          <a:xfrm>
            <a:off x="729325" y="2078875"/>
            <a:ext cx="3774300" cy="287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t>There are many applications where it is desirable to image the subsurface nondestructively</a:t>
            </a:r>
            <a:endParaRPr sz="1100"/>
          </a:p>
          <a:p>
            <a:pPr indent="-298450" lvl="0" marL="457200" rtl="0" algn="l">
              <a:spcBef>
                <a:spcPts val="0"/>
              </a:spcBef>
              <a:spcAft>
                <a:spcPts val="0"/>
              </a:spcAft>
              <a:buClr>
                <a:schemeClr val="dk1"/>
              </a:buClr>
              <a:buSzPts val="1100"/>
              <a:buChar char="●"/>
            </a:pPr>
            <a:r>
              <a:rPr lang="en" sz="1100"/>
              <a:t>In this scenario, we want to be able to image the subsurface of extraterrestrial bodies such as the Moon and Mars</a:t>
            </a:r>
            <a:endParaRPr sz="1100"/>
          </a:p>
          <a:p>
            <a:pPr indent="-298450" lvl="0" marL="457200" rtl="0" algn="l">
              <a:spcBef>
                <a:spcPts val="0"/>
              </a:spcBef>
              <a:spcAft>
                <a:spcPts val="0"/>
              </a:spcAft>
              <a:buClr>
                <a:schemeClr val="dk1"/>
              </a:buClr>
              <a:buSzPts val="1100"/>
              <a:buChar char="●"/>
            </a:pPr>
            <a:r>
              <a:rPr lang="en" sz="1100"/>
              <a:t>Ground-penetrating radar (GPR) provides a means of doing this in a cost-effective manner</a:t>
            </a:r>
            <a:endParaRPr sz="1100"/>
          </a:p>
          <a:p>
            <a:pPr indent="-298450" lvl="0" marL="457200" rtl="0" algn="l">
              <a:spcBef>
                <a:spcPts val="0"/>
              </a:spcBef>
              <a:spcAft>
                <a:spcPts val="0"/>
              </a:spcAft>
              <a:buClr>
                <a:schemeClr val="dk1"/>
              </a:buClr>
              <a:buSzPts val="1100"/>
              <a:buChar char="●"/>
            </a:pPr>
            <a:r>
              <a:rPr lang="en" sz="1100"/>
              <a:t>Our long-term vision is to deploy an image processing and machine learning pipeline to extract meaningful information about the surface from GPR data</a:t>
            </a:r>
            <a:endParaRPr sz="1100"/>
          </a:p>
          <a:p>
            <a:pPr indent="-298450" lvl="0" marL="457200" rtl="0" algn="l">
              <a:spcBef>
                <a:spcPts val="0"/>
              </a:spcBef>
              <a:spcAft>
                <a:spcPts val="0"/>
              </a:spcAft>
              <a:buClr>
                <a:schemeClr val="dk1"/>
              </a:buClr>
              <a:buSzPts val="1100"/>
              <a:buChar char="●"/>
            </a:pPr>
            <a:r>
              <a:rPr lang="en" sz="1100"/>
              <a:t>This review covers the exploration and implementation of our machine learning pipeline for identifying objects in 2D GPR data</a:t>
            </a:r>
            <a:endParaRPr sz="1100"/>
          </a:p>
        </p:txBody>
      </p:sp>
      <p:pic>
        <p:nvPicPr>
          <p:cNvPr id="115" name="Google Shape;115;p17"/>
          <p:cNvPicPr preferRelativeResize="0"/>
          <p:nvPr/>
        </p:nvPicPr>
        <p:blipFill rotWithShape="1">
          <a:blip r:embed="rId3">
            <a:alphaModFix/>
          </a:blip>
          <a:srcRect b="0" l="0" r="0" t="0"/>
          <a:stretch/>
        </p:blipFill>
        <p:spPr>
          <a:xfrm>
            <a:off x="4503625" y="2015584"/>
            <a:ext cx="2067026" cy="1112351"/>
          </a:xfrm>
          <a:prstGeom prst="rect">
            <a:avLst/>
          </a:prstGeom>
          <a:noFill/>
          <a:ln>
            <a:noFill/>
          </a:ln>
        </p:spPr>
      </p:pic>
      <p:pic>
        <p:nvPicPr>
          <p:cNvPr id="116" name="Google Shape;116;p17"/>
          <p:cNvPicPr preferRelativeResize="0"/>
          <p:nvPr/>
        </p:nvPicPr>
        <p:blipFill rotWithShape="1">
          <a:blip r:embed="rId4">
            <a:alphaModFix/>
          </a:blip>
          <a:srcRect b="0" l="0" r="0" t="0"/>
          <a:stretch/>
        </p:blipFill>
        <p:spPr>
          <a:xfrm>
            <a:off x="7109962" y="2078882"/>
            <a:ext cx="1358512" cy="1271018"/>
          </a:xfrm>
          <a:prstGeom prst="rect">
            <a:avLst/>
          </a:prstGeom>
          <a:noFill/>
          <a:ln cap="flat" cmpd="sng" w="9525">
            <a:solidFill>
              <a:srgbClr val="000000"/>
            </a:solidFill>
            <a:prstDash val="solid"/>
            <a:miter lim="8000"/>
            <a:headEnd len="sm" w="sm" type="none"/>
            <a:tailEnd len="sm" w="sm" type="none"/>
          </a:ln>
        </p:spPr>
      </p:pic>
      <p:sp>
        <p:nvSpPr>
          <p:cNvPr id="117" name="Google Shape;117;p17"/>
          <p:cNvSpPr txBox="1"/>
          <p:nvPr/>
        </p:nvSpPr>
        <p:spPr>
          <a:xfrm>
            <a:off x="6570650" y="2366075"/>
            <a:ext cx="5382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Parabolas</a:t>
            </a:r>
            <a:endParaRPr b="0" i="0" sz="600" u="none" cap="none" strike="noStrike">
              <a:solidFill>
                <a:srgbClr val="000000"/>
              </a:solidFill>
              <a:latin typeface="Arial"/>
              <a:ea typeface="Arial"/>
              <a:cs typeface="Arial"/>
              <a:sym typeface="Arial"/>
            </a:endParaRPr>
          </a:p>
        </p:txBody>
      </p:sp>
      <p:sp>
        <p:nvSpPr>
          <p:cNvPr id="118" name="Google Shape;118;p17"/>
          <p:cNvSpPr txBox="1"/>
          <p:nvPr/>
        </p:nvSpPr>
        <p:spPr>
          <a:xfrm>
            <a:off x="6570650" y="2965525"/>
            <a:ext cx="538200" cy="27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Arial"/>
                <a:ea typeface="Arial"/>
                <a:cs typeface="Arial"/>
                <a:sym typeface="Arial"/>
              </a:rPr>
              <a:t>Reflectors</a:t>
            </a:r>
            <a:endParaRPr b="0" i="0" sz="600" u="none" cap="none" strike="noStrike">
              <a:solidFill>
                <a:srgbClr val="000000"/>
              </a:solidFill>
              <a:latin typeface="Arial"/>
              <a:ea typeface="Arial"/>
              <a:cs typeface="Arial"/>
              <a:sym typeface="Arial"/>
            </a:endParaRPr>
          </a:p>
        </p:txBody>
      </p:sp>
      <p:cxnSp>
        <p:nvCxnSpPr>
          <p:cNvPr id="119" name="Google Shape;119;p17"/>
          <p:cNvCxnSpPr/>
          <p:nvPr/>
        </p:nvCxnSpPr>
        <p:spPr>
          <a:xfrm flipH="1" rot="10800000">
            <a:off x="7018750" y="2993100"/>
            <a:ext cx="328800" cy="115500"/>
          </a:xfrm>
          <a:prstGeom prst="straightConnector1">
            <a:avLst/>
          </a:prstGeom>
          <a:noFill/>
          <a:ln cap="flat" cmpd="sng" w="9525">
            <a:solidFill>
              <a:srgbClr val="000000"/>
            </a:solidFill>
            <a:prstDash val="solid"/>
            <a:round/>
            <a:headEnd len="sm" w="sm" type="none"/>
            <a:tailEnd len="med" w="med" type="stealth"/>
          </a:ln>
        </p:spPr>
      </p:cxnSp>
      <p:cxnSp>
        <p:nvCxnSpPr>
          <p:cNvPr id="120" name="Google Shape;120;p17"/>
          <p:cNvCxnSpPr/>
          <p:nvPr/>
        </p:nvCxnSpPr>
        <p:spPr>
          <a:xfrm flipH="1" rot="10800000">
            <a:off x="7020025" y="2726625"/>
            <a:ext cx="289800" cy="383400"/>
          </a:xfrm>
          <a:prstGeom prst="straightConnector1">
            <a:avLst/>
          </a:prstGeom>
          <a:noFill/>
          <a:ln cap="flat" cmpd="sng" w="9525">
            <a:solidFill>
              <a:srgbClr val="000000"/>
            </a:solidFill>
            <a:prstDash val="solid"/>
            <a:round/>
            <a:headEnd len="sm" w="sm" type="none"/>
            <a:tailEnd len="med" w="med" type="stealth"/>
          </a:ln>
        </p:spPr>
      </p:cxnSp>
      <p:cxnSp>
        <p:nvCxnSpPr>
          <p:cNvPr id="121" name="Google Shape;121;p17"/>
          <p:cNvCxnSpPr/>
          <p:nvPr/>
        </p:nvCxnSpPr>
        <p:spPr>
          <a:xfrm flipH="1" rot="10800000">
            <a:off x="7021775" y="2319575"/>
            <a:ext cx="841800" cy="788700"/>
          </a:xfrm>
          <a:prstGeom prst="straightConnector1">
            <a:avLst/>
          </a:prstGeom>
          <a:noFill/>
          <a:ln cap="flat" cmpd="sng" w="9525">
            <a:solidFill>
              <a:srgbClr val="000000"/>
            </a:solidFill>
            <a:prstDash val="solid"/>
            <a:round/>
            <a:headEnd len="sm" w="sm" type="none"/>
            <a:tailEnd len="med" w="med" type="stealth"/>
          </a:ln>
        </p:spPr>
      </p:cxnSp>
      <p:cxnSp>
        <p:nvCxnSpPr>
          <p:cNvPr id="122" name="Google Shape;122;p17"/>
          <p:cNvCxnSpPr/>
          <p:nvPr/>
        </p:nvCxnSpPr>
        <p:spPr>
          <a:xfrm flipH="1" rot="10800000">
            <a:off x="7042025" y="2322350"/>
            <a:ext cx="264600" cy="187500"/>
          </a:xfrm>
          <a:prstGeom prst="straightConnector1">
            <a:avLst/>
          </a:prstGeom>
          <a:noFill/>
          <a:ln cap="flat" cmpd="sng" w="9525">
            <a:solidFill>
              <a:srgbClr val="FF0000"/>
            </a:solidFill>
            <a:prstDash val="solid"/>
            <a:round/>
            <a:headEnd len="sm" w="sm" type="none"/>
            <a:tailEnd len="med" w="med" type="stealth"/>
          </a:ln>
        </p:spPr>
      </p:cxnSp>
      <p:cxnSp>
        <p:nvCxnSpPr>
          <p:cNvPr id="123" name="Google Shape;123;p17"/>
          <p:cNvCxnSpPr/>
          <p:nvPr/>
        </p:nvCxnSpPr>
        <p:spPr>
          <a:xfrm flipH="1" rot="10800000">
            <a:off x="7045200" y="2324375"/>
            <a:ext cx="1002900" cy="184200"/>
          </a:xfrm>
          <a:prstGeom prst="straightConnector1">
            <a:avLst/>
          </a:prstGeom>
          <a:noFill/>
          <a:ln cap="flat" cmpd="sng" w="9525">
            <a:solidFill>
              <a:srgbClr val="FF0000"/>
            </a:solidFill>
            <a:prstDash val="solid"/>
            <a:round/>
            <a:headEnd len="sm" w="sm" type="none"/>
            <a:tailEnd len="med" w="med" type="stealth"/>
          </a:ln>
        </p:spPr>
      </p:cxnSp>
      <p:pic>
        <p:nvPicPr>
          <p:cNvPr id="124" name="Google Shape;124;p17"/>
          <p:cNvPicPr preferRelativeResize="0"/>
          <p:nvPr/>
        </p:nvPicPr>
        <p:blipFill>
          <a:blip r:embed="rId5">
            <a:alphaModFix/>
          </a:blip>
          <a:stretch>
            <a:fillRect/>
          </a:stretch>
        </p:blipFill>
        <p:spPr>
          <a:xfrm>
            <a:off x="5884850" y="3458713"/>
            <a:ext cx="1696300" cy="1515104"/>
          </a:xfrm>
          <a:prstGeom prst="rect">
            <a:avLst/>
          </a:prstGeom>
          <a:noFill/>
          <a:ln>
            <a:noFill/>
          </a:ln>
        </p:spPr>
      </p:pic>
      <p:sp>
        <p:nvSpPr>
          <p:cNvPr id="125" name="Google Shape;12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Hyperbola Classifier  - Random Forest</a:t>
            </a:r>
            <a:endParaRPr sz="2400"/>
          </a:p>
        </p:txBody>
      </p:sp>
      <p:sp>
        <p:nvSpPr>
          <p:cNvPr id="492" name="Google Shape;492;p53"/>
          <p:cNvSpPr txBox="1"/>
          <p:nvPr>
            <p:ph idx="1" type="body"/>
          </p:nvPr>
        </p:nvSpPr>
        <p:spPr>
          <a:xfrm>
            <a:off x="729450" y="1944300"/>
            <a:ext cx="5788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Hyperbolas have clear contours in the top layer, but they are often  surrounded by strong reflectors.</a:t>
            </a:r>
            <a:endParaRPr/>
          </a:p>
          <a:p>
            <a:pPr indent="-311150" lvl="0" marL="457200" rtl="0" algn="l">
              <a:spcBef>
                <a:spcPts val="0"/>
              </a:spcBef>
              <a:spcAft>
                <a:spcPts val="0"/>
              </a:spcAft>
              <a:buClr>
                <a:schemeClr val="dk1"/>
              </a:buClr>
              <a:buSzPts val="1300"/>
              <a:buChar char="●"/>
            </a:pPr>
            <a:r>
              <a:rPr lang="en"/>
              <a:t>Dataset</a:t>
            </a:r>
            <a:r>
              <a:rPr lang="en"/>
              <a:t>: 50 centered strong hyperbola and 100  strong reflectors. </a:t>
            </a:r>
            <a:endParaRPr/>
          </a:p>
          <a:p>
            <a:pPr indent="-311150" lvl="0" marL="457200" rtl="0" algn="l">
              <a:spcBef>
                <a:spcPts val="0"/>
              </a:spcBef>
              <a:spcAft>
                <a:spcPts val="0"/>
              </a:spcAft>
              <a:buClr>
                <a:schemeClr val="dk1"/>
              </a:buClr>
              <a:buSzPts val="1300"/>
              <a:buChar char="●"/>
            </a:pPr>
            <a:r>
              <a:rPr lang="en"/>
              <a:t>Use 80% for training, 20% for validation.</a:t>
            </a:r>
            <a:endParaRPr/>
          </a:p>
          <a:p>
            <a:pPr indent="-311150" lvl="0" marL="457200" rtl="0" algn="l">
              <a:spcBef>
                <a:spcPts val="0"/>
              </a:spcBef>
              <a:spcAft>
                <a:spcPts val="0"/>
              </a:spcAft>
              <a:buClr>
                <a:schemeClr val="dk1"/>
              </a:buClr>
              <a:buSzPts val="1300"/>
              <a:buChar char="●"/>
            </a:pPr>
            <a:r>
              <a:rPr lang="en"/>
              <a:t>The gradient of hyperbolas has huge difference from reflectors, use </a:t>
            </a:r>
            <a:r>
              <a:rPr b="1" lang="en"/>
              <a:t>Histogram oriented Gradient</a:t>
            </a:r>
            <a:r>
              <a:rPr lang="en"/>
              <a:t>[3](4 sub images, normalized).</a:t>
            </a:r>
            <a:endParaRPr/>
          </a:p>
          <a:p>
            <a:pPr indent="-311150" lvl="0" marL="457200" rtl="0" algn="l">
              <a:spcBef>
                <a:spcPts val="0"/>
              </a:spcBef>
              <a:spcAft>
                <a:spcPts val="0"/>
              </a:spcAft>
              <a:buClr>
                <a:schemeClr val="dk1"/>
              </a:buClr>
              <a:buSzPts val="1300"/>
              <a:buChar char="●"/>
            </a:pPr>
            <a:r>
              <a:rPr lang="en"/>
              <a:t>Use</a:t>
            </a:r>
            <a:r>
              <a:rPr b="1" lang="en"/>
              <a:t> random forest</a:t>
            </a:r>
            <a:r>
              <a:rPr lang="en"/>
              <a:t> to train the hyperbola classification model.</a:t>
            </a:r>
            <a:endParaRPr/>
          </a:p>
          <a:p>
            <a:pPr indent="-311150" lvl="0" marL="457200" rtl="0" algn="l">
              <a:spcBef>
                <a:spcPts val="0"/>
              </a:spcBef>
              <a:spcAft>
                <a:spcPts val="0"/>
              </a:spcAft>
              <a:buClr>
                <a:schemeClr val="dk1"/>
              </a:buClr>
              <a:buSzPts val="1300"/>
              <a:buChar char="●"/>
            </a:pPr>
            <a:r>
              <a:rPr lang="en"/>
              <a:t>Test result: f1 of reflectors: </a:t>
            </a:r>
            <a:r>
              <a:rPr b="1" lang="en"/>
              <a:t>0.92</a:t>
            </a:r>
            <a:r>
              <a:rPr lang="en"/>
              <a:t>. f1 of hyperbola: </a:t>
            </a:r>
            <a:r>
              <a:rPr b="1" lang="en"/>
              <a:t>0.86</a:t>
            </a:r>
            <a:r>
              <a:rPr lang="en"/>
              <a:t>. Accuracy: </a:t>
            </a:r>
            <a:r>
              <a:rPr b="1" lang="en"/>
              <a:t>0.9</a:t>
            </a:r>
            <a:endParaRPr b="1"/>
          </a:p>
          <a:p>
            <a:pPr indent="0" lvl="0" marL="457200" rtl="0" algn="l">
              <a:spcBef>
                <a:spcPts val="1600"/>
              </a:spcBef>
              <a:spcAft>
                <a:spcPts val="1600"/>
              </a:spcAft>
              <a:buNone/>
            </a:pPr>
            <a:r>
              <a:t/>
            </a:r>
            <a:endParaRPr/>
          </a:p>
        </p:txBody>
      </p:sp>
      <p:pic>
        <p:nvPicPr>
          <p:cNvPr id="493" name="Google Shape;493;p53"/>
          <p:cNvPicPr preferRelativeResize="0"/>
          <p:nvPr/>
        </p:nvPicPr>
        <p:blipFill>
          <a:blip r:embed="rId3">
            <a:alphaModFix/>
          </a:blip>
          <a:stretch>
            <a:fillRect/>
          </a:stretch>
        </p:blipFill>
        <p:spPr>
          <a:xfrm>
            <a:off x="6705475" y="1087575"/>
            <a:ext cx="774514" cy="766275"/>
          </a:xfrm>
          <a:prstGeom prst="rect">
            <a:avLst/>
          </a:prstGeom>
          <a:noFill/>
          <a:ln>
            <a:noFill/>
          </a:ln>
        </p:spPr>
      </p:pic>
      <p:pic>
        <p:nvPicPr>
          <p:cNvPr id="494" name="Google Shape;494;p53"/>
          <p:cNvPicPr preferRelativeResize="0"/>
          <p:nvPr/>
        </p:nvPicPr>
        <p:blipFill>
          <a:blip r:embed="rId4">
            <a:alphaModFix/>
          </a:blip>
          <a:stretch>
            <a:fillRect/>
          </a:stretch>
        </p:blipFill>
        <p:spPr>
          <a:xfrm>
            <a:off x="7560450" y="1087575"/>
            <a:ext cx="774525" cy="774525"/>
          </a:xfrm>
          <a:prstGeom prst="rect">
            <a:avLst/>
          </a:prstGeom>
          <a:noFill/>
          <a:ln>
            <a:noFill/>
          </a:ln>
        </p:spPr>
      </p:pic>
      <p:pic>
        <p:nvPicPr>
          <p:cNvPr id="495" name="Google Shape;495;p53"/>
          <p:cNvPicPr preferRelativeResize="0"/>
          <p:nvPr/>
        </p:nvPicPr>
        <p:blipFill>
          <a:blip r:embed="rId5">
            <a:alphaModFix/>
          </a:blip>
          <a:stretch>
            <a:fillRect/>
          </a:stretch>
        </p:blipFill>
        <p:spPr>
          <a:xfrm>
            <a:off x="6717675" y="1902325"/>
            <a:ext cx="750125" cy="766275"/>
          </a:xfrm>
          <a:prstGeom prst="rect">
            <a:avLst/>
          </a:prstGeom>
          <a:noFill/>
          <a:ln>
            <a:noFill/>
          </a:ln>
        </p:spPr>
      </p:pic>
      <p:pic>
        <p:nvPicPr>
          <p:cNvPr id="496" name="Google Shape;496;p53"/>
          <p:cNvPicPr preferRelativeResize="0"/>
          <p:nvPr/>
        </p:nvPicPr>
        <p:blipFill>
          <a:blip r:embed="rId6">
            <a:alphaModFix/>
          </a:blip>
          <a:stretch>
            <a:fillRect/>
          </a:stretch>
        </p:blipFill>
        <p:spPr>
          <a:xfrm>
            <a:off x="7560450" y="1902275"/>
            <a:ext cx="774525" cy="766387"/>
          </a:xfrm>
          <a:prstGeom prst="rect">
            <a:avLst/>
          </a:prstGeom>
          <a:noFill/>
          <a:ln>
            <a:noFill/>
          </a:ln>
        </p:spPr>
      </p:pic>
      <p:sp>
        <p:nvSpPr>
          <p:cNvPr id="497" name="Google Shape;497;p53"/>
          <p:cNvSpPr txBox="1"/>
          <p:nvPr/>
        </p:nvSpPr>
        <p:spPr>
          <a:xfrm>
            <a:off x="6795975" y="702675"/>
            <a:ext cx="1539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Strong Hyperbola</a:t>
            </a:r>
            <a:endParaRPr/>
          </a:p>
        </p:txBody>
      </p:sp>
      <p:sp>
        <p:nvSpPr>
          <p:cNvPr id="498" name="Google Shape;498;p53"/>
          <p:cNvSpPr txBox="1"/>
          <p:nvPr/>
        </p:nvSpPr>
        <p:spPr>
          <a:xfrm>
            <a:off x="6854750" y="2949925"/>
            <a:ext cx="1539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300">
                <a:solidFill>
                  <a:schemeClr val="accent1"/>
                </a:solidFill>
                <a:latin typeface="Lato"/>
                <a:ea typeface="Lato"/>
                <a:cs typeface="Lato"/>
                <a:sym typeface="Lato"/>
              </a:rPr>
              <a:t>Strong reflectors</a:t>
            </a:r>
            <a:endParaRPr/>
          </a:p>
        </p:txBody>
      </p:sp>
      <p:pic>
        <p:nvPicPr>
          <p:cNvPr id="499" name="Google Shape;499;p53"/>
          <p:cNvPicPr preferRelativeResize="0"/>
          <p:nvPr/>
        </p:nvPicPr>
        <p:blipFill>
          <a:blip r:embed="rId7">
            <a:alphaModFix/>
          </a:blip>
          <a:stretch>
            <a:fillRect/>
          </a:stretch>
        </p:blipFill>
        <p:spPr>
          <a:xfrm>
            <a:off x="6765875" y="3304525"/>
            <a:ext cx="750125" cy="726688"/>
          </a:xfrm>
          <a:prstGeom prst="rect">
            <a:avLst/>
          </a:prstGeom>
          <a:noFill/>
          <a:ln>
            <a:noFill/>
          </a:ln>
        </p:spPr>
      </p:pic>
      <p:pic>
        <p:nvPicPr>
          <p:cNvPr id="500" name="Google Shape;500;p53"/>
          <p:cNvPicPr preferRelativeResize="0"/>
          <p:nvPr/>
        </p:nvPicPr>
        <p:blipFill>
          <a:blip r:embed="rId8">
            <a:alphaModFix/>
          </a:blip>
          <a:stretch>
            <a:fillRect/>
          </a:stretch>
        </p:blipFill>
        <p:spPr>
          <a:xfrm>
            <a:off x="7551500" y="3304525"/>
            <a:ext cx="750125" cy="742243"/>
          </a:xfrm>
          <a:prstGeom prst="rect">
            <a:avLst/>
          </a:prstGeom>
          <a:noFill/>
          <a:ln>
            <a:noFill/>
          </a:ln>
        </p:spPr>
      </p:pic>
      <p:pic>
        <p:nvPicPr>
          <p:cNvPr id="501" name="Google Shape;501;p53"/>
          <p:cNvPicPr preferRelativeResize="0"/>
          <p:nvPr/>
        </p:nvPicPr>
        <p:blipFill>
          <a:blip r:embed="rId9">
            <a:alphaModFix/>
          </a:blip>
          <a:stretch>
            <a:fillRect/>
          </a:stretch>
        </p:blipFill>
        <p:spPr>
          <a:xfrm>
            <a:off x="6773689" y="4064825"/>
            <a:ext cx="734503" cy="726700"/>
          </a:xfrm>
          <a:prstGeom prst="rect">
            <a:avLst/>
          </a:prstGeom>
          <a:noFill/>
          <a:ln>
            <a:noFill/>
          </a:ln>
        </p:spPr>
      </p:pic>
      <p:pic>
        <p:nvPicPr>
          <p:cNvPr id="502" name="Google Shape;502;p53"/>
          <p:cNvPicPr preferRelativeResize="0"/>
          <p:nvPr/>
        </p:nvPicPr>
        <p:blipFill>
          <a:blip r:embed="rId10">
            <a:alphaModFix/>
          </a:blip>
          <a:stretch>
            <a:fillRect/>
          </a:stretch>
        </p:blipFill>
        <p:spPr>
          <a:xfrm>
            <a:off x="7574689" y="4064825"/>
            <a:ext cx="703750" cy="726700"/>
          </a:xfrm>
          <a:prstGeom prst="rect">
            <a:avLst/>
          </a:prstGeom>
          <a:noFill/>
          <a:ln>
            <a:noFill/>
          </a:ln>
        </p:spPr>
      </p:pic>
      <p:sp>
        <p:nvSpPr>
          <p:cNvPr id="503" name="Google Shape;503;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Hyperbola Classifier - Decision Tree</a:t>
            </a:r>
            <a:endParaRPr sz="2400"/>
          </a:p>
        </p:txBody>
      </p:sp>
      <p:sp>
        <p:nvSpPr>
          <p:cNvPr id="509" name="Google Shape;509;p54"/>
          <p:cNvSpPr txBox="1"/>
          <p:nvPr>
            <p:ph idx="1" type="body"/>
          </p:nvPr>
        </p:nvSpPr>
        <p:spPr>
          <a:xfrm>
            <a:off x="729450" y="1944300"/>
            <a:ext cx="57885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13 features used.</a:t>
            </a:r>
            <a:endParaRPr/>
          </a:p>
          <a:p>
            <a:pPr indent="-311150" lvl="0" marL="457200" rtl="0" algn="l">
              <a:spcBef>
                <a:spcPts val="0"/>
              </a:spcBef>
              <a:spcAft>
                <a:spcPts val="0"/>
              </a:spcAft>
              <a:buClr>
                <a:schemeClr val="dk1"/>
              </a:buClr>
              <a:buSzPts val="1300"/>
              <a:buChar char="●"/>
            </a:pPr>
            <a:r>
              <a:rPr lang="en"/>
              <a:t>Dataset: 50 centered strong hyperbola and 100  strong reflectors. </a:t>
            </a:r>
            <a:endParaRPr/>
          </a:p>
          <a:p>
            <a:pPr indent="-311150" lvl="0" marL="457200" rtl="0" algn="l">
              <a:spcBef>
                <a:spcPts val="0"/>
              </a:spcBef>
              <a:spcAft>
                <a:spcPts val="0"/>
              </a:spcAft>
              <a:buClr>
                <a:schemeClr val="dk1"/>
              </a:buClr>
              <a:buSzPts val="1300"/>
              <a:buChar char="●"/>
            </a:pPr>
            <a:r>
              <a:rPr lang="en"/>
              <a:t>Use 80% for training, 20% for validation.</a:t>
            </a:r>
            <a:endParaRPr/>
          </a:p>
          <a:p>
            <a:pPr indent="-311150" lvl="0" marL="457200" rtl="0" algn="l">
              <a:spcBef>
                <a:spcPts val="0"/>
              </a:spcBef>
              <a:spcAft>
                <a:spcPts val="0"/>
              </a:spcAft>
              <a:buClr>
                <a:schemeClr val="dk1"/>
              </a:buClr>
              <a:buSzPts val="1300"/>
              <a:buChar char="●"/>
            </a:pPr>
            <a:r>
              <a:rPr lang="en"/>
              <a:t>Use</a:t>
            </a:r>
            <a:r>
              <a:rPr b="1" lang="en"/>
              <a:t> Decision tree</a:t>
            </a:r>
            <a:r>
              <a:rPr lang="en"/>
              <a:t> to train the hyperbola classification model.</a:t>
            </a:r>
            <a:endParaRPr/>
          </a:p>
          <a:p>
            <a:pPr indent="-311150" lvl="0" marL="457200" rtl="0" algn="l">
              <a:spcBef>
                <a:spcPts val="0"/>
              </a:spcBef>
              <a:spcAft>
                <a:spcPts val="0"/>
              </a:spcAft>
              <a:buClr>
                <a:schemeClr val="dk1"/>
              </a:buClr>
              <a:buSzPts val="1300"/>
              <a:buChar char="●"/>
            </a:pPr>
            <a:r>
              <a:rPr lang="en"/>
              <a:t>Test result: f1 of reflectors: </a:t>
            </a:r>
            <a:r>
              <a:rPr b="1" lang="en"/>
              <a:t>0.89</a:t>
            </a:r>
            <a:r>
              <a:rPr lang="en"/>
              <a:t>. f1 of hyperbola: </a:t>
            </a:r>
            <a:r>
              <a:rPr b="1" lang="en"/>
              <a:t>0.85</a:t>
            </a:r>
            <a:r>
              <a:rPr lang="en"/>
              <a:t>. Accuracy: </a:t>
            </a:r>
            <a:r>
              <a:rPr b="1" lang="en"/>
              <a:t>0.87</a:t>
            </a:r>
            <a:endParaRPr b="1"/>
          </a:p>
          <a:p>
            <a:pPr indent="-311150" lvl="0" marL="457200" rtl="0" algn="l">
              <a:spcBef>
                <a:spcPts val="0"/>
              </a:spcBef>
              <a:spcAft>
                <a:spcPts val="0"/>
              </a:spcAft>
              <a:buClr>
                <a:schemeClr val="dk1"/>
              </a:buClr>
              <a:buSzPts val="1300"/>
              <a:buChar char="●"/>
            </a:pPr>
            <a:r>
              <a:rPr lang="en"/>
              <a:t>Tree based model to help calculate the feature importance and help in feature selection for the final chosen model.</a:t>
            </a:r>
            <a:endParaRPr/>
          </a:p>
          <a:p>
            <a:pPr indent="0" lvl="0" marL="0" rtl="0" algn="l">
              <a:spcBef>
                <a:spcPts val="1600"/>
              </a:spcBef>
              <a:spcAft>
                <a:spcPts val="1600"/>
              </a:spcAft>
              <a:buNone/>
            </a:pPr>
            <a:r>
              <a:t/>
            </a:r>
            <a:endParaRPr/>
          </a:p>
        </p:txBody>
      </p:sp>
      <p:sp>
        <p:nvSpPr>
          <p:cNvPr id="510" name="Google Shape;510;p54"/>
          <p:cNvSpPr txBox="1"/>
          <p:nvPr/>
        </p:nvSpPr>
        <p:spPr>
          <a:xfrm>
            <a:off x="6552075" y="2243700"/>
            <a:ext cx="2358900" cy="16623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lbp_histogram -&gt; 8 bins</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number_of_edgePixels -&gt; 9</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std_meanOfRows -&gt; 10</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mean_PeaksValleys -&gt; 11</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np.std -&gt; 12</a:t>
            </a:r>
            <a:endParaRPr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highlight>
                  <a:srgbClr val="FFFFFE"/>
                </a:highlight>
                <a:latin typeface="Courier New"/>
                <a:ea typeface="Courier New"/>
                <a:cs typeface="Courier New"/>
                <a:sym typeface="Courier New"/>
              </a:rPr>
              <a:t>depth of the image  -&gt; 13</a:t>
            </a:r>
            <a:endParaRPr>
              <a:latin typeface="Lato"/>
              <a:ea typeface="Lato"/>
              <a:cs typeface="Lato"/>
              <a:sym typeface="Lato"/>
            </a:endParaRPr>
          </a:p>
        </p:txBody>
      </p:sp>
      <p:sp>
        <p:nvSpPr>
          <p:cNvPr id="511" name="Google Shape;511;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678325" y="1144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000000"/>
                </a:solidFill>
                <a:latin typeface="Arial"/>
                <a:ea typeface="Arial"/>
                <a:cs typeface="Arial"/>
                <a:sym typeface="Arial"/>
              </a:rPr>
              <a:t>Hyperbola binary classifier - CNN</a:t>
            </a:r>
            <a:endParaRPr/>
          </a:p>
        </p:txBody>
      </p:sp>
      <p:sp>
        <p:nvSpPr>
          <p:cNvPr id="517" name="Google Shape;517;p55"/>
          <p:cNvSpPr txBox="1"/>
          <p:nvPr>
            <p:ph idx="1" type="body"/>
          </p:nvPr>
        </p:nvSpPr>
        <p:spPr>
          <a:xfrm>
            <a:off x="7920798" y="2193063"/>
            <a:ext cx="1107900" cy="11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 Not a Hyperbola</a:t>
            </a:r>
            <a:endParaRPr/>
          </a:p>
          <a:p>
            <a:pPr indent="0" lvl="0" marL="0" rtl="0" algn="l">
              <a:spcBef>
                <a:spcPts val="1600"/>
              </a:spcBef>
              <a:spcAft>
                <a:spcPts val="1600"/>
              </a:spcAft>
              <a:buNone/>
            </a:pPr>
            <a:r>
              <a:rPr lang="en"/>
              <a:t>1: Hyperbola</a:t>
            </a:r>
            <a:endParaRPr/>
          </a:p>
        </p:txBody>
      </p:sp>
      <p:pic>
        <p:nvPicPr>
          <p:cNvPr id="518" name="Google Shape;518;p55"/>
          <p:cNvPicPr preferRelativeResize="0"/>
          <p:nvPr/>
        </p:nvPicPr>
        <p:blipFill>
          <a:blip r:embed="rId3">
            <a:alphaModFix/>
          </a:blip>
          <a:stretch>
            <a:fillRect/>
          </a:stretch>
        </p:blipFill>
        <p:spPr>
          <a:xfrm>
            <a:off x="5221669" y="1979824"/>
            <a:ext cx="2269632" cy="435750"/>
          </a:xfrm>
          <a:prstGeom prst="rect">
            <a:avLst/>
          </a:prstGeom>
          <a:noFill/>
          <a:ln>
            <a:noFill/>
          </a:ln>
        </p:spPr>
      </p:pic>
      <p:pic>
        <p:nvPicPr>
          <p:cNvPr id="519" name="Google Shape;519;p55"/>
          <p:cNvPicPr preferRelativeResize="0"/>
          <p:nvPr/>
        </p:nvPicPr>
        <p:blipFill>
          <a:blip r:embed="rId4">
            <a:alphaModFix/>
          </a:blip>
          <a:stretch>
            <a:fillRect/>
          </a:stretch>
        </p:blipFill>
        <p:spPr>
          <a:xfrm>
            <a:off x="5081398" y="2541551"/>
            <a:ext cx="2611976" cy="796550"/>
          </a:xfrm>
          <a:prstGeom prst="rect">
            <a:avLst/>
          </a:prstGeom>
          <a:noFill/>
          <a:ln>
            <a:noFill/>
          </a:ln>
        </p:spPr>
      </p:pic>
      <p:sp>
        <p:nvSpPr>
          <p:cNvPr id="520" name="Google Shape;520;p55"/>
          <p:cNvSpPr txBox="1"/>
          <p:nvPr>
            <p:ph idx="1" type="body"/>
          </p:nvPr>
        </p:nvSpPr>
        <p:spPr>
          <a:xfrm>
            <a:off x="305400" y="1873600"/>
            <a:ext cx="4776000" cy="3173100"/>
          </a:xfrm>
          <a:prstGeom prst="rect">
            <a:avLst/>
          </a:prstGeom>
        </p:spPr>
        <p:txBody>
          <a:bodyPr anchorCtr="0" anchor="t" bIns="91425" lIns="91425" spcFirstLastPara="1" rIns="110600" wrap="square" tIns="91425">
            <a:noAutofit/>
          </a:bodyPr>
          <a:lstStyle/>
          <a:p>
            <a:pPr indent="-311150" lvl="0" marL="457200" rtl="0" algn="l">
              <a:spcBef>
                <a:spcPts val="0"/>
              </a:spcBef>
              <a:spcAft>
                <a:spcPts val="0"/>
              </a:spcAft>
              <a:buClr>
                <a:schemeClr val="dk1"/>
              </a:buClr>
              <a:buSzPts val="1300"/>
              <a:buChar char="●"/>
            </a:pPr>
            <a:r>
              <a:rPr lang="en"/>
              <a:t>Split the different shaped images into K*K even sizes.</a:t>
            </a:r>
            <a:endParaRPr/>
          </a:p>
          <a:p>
            <a:pPr indent="-311150" lvl="0" marL="457200" rtl="0" algn="l">
              <a:spcBef>
                <a:spcPts val="0"/>
              </a:spcBef>
              <a:spcAft>
                <a:spcPts val="0"/>
              </a:spcAft>
              <a:buClr>
                <a:schemeClr val="dk1"/>
              </a:buClr>
              <a:buSzPts val="1300"/>
              <a:buChar char="●"/>
            </a:pPr>
            <a:r>
              <a:rPr lang="en"/>
              <a:t>Preserve the bounding boxes and labels</a:t>
            </a:r>
            <a:endParaRPr/>
          </a:p>
          <a:p>
            <a:pPr indent="-311150" lvl="0" marL="457200" rtl="0" algn="l">
              <a:spcBef>
                <a:spcPts val="0"/>
              </a:spcBef>
              <a:spcAft>
                <a:spcPts val="0"/>
              </a:spcAft>
              <a:buClr>
                <a:schemeClr val="dk1"/>
              </a:buClr>
              <a:buSzPts val="1300"/>
              <a:buChar char="●"/>
            </a:pPr>
            <a:r>
              <a:rPr lang="en"/>
              <a:t>Try with different K’s (hyperparam?)</a:t>
            </a:r>
            <a:endParaRPr/>
          </a:p>
          <a:p>
            <a:pPr indent="-311150" lvl="0" marL="457200" rtl="0" algn="l">
              <a:spcBef>
                <a:spcPts val="0"/>
              </a:spcBef>
              <a:spcAft>
                <a:spcPts val="0"/>
              </a:spcAft>
              <a:buClr>
                <a:schemeClr val="dk1"/>
              </a:buClr>
              <a:buSzPts val="1300"/>
              <a:buChar char="●"/>
            </a:pPr>
            <a:r>
              <a:rPr lang="en"/>
              <a:t>Split the M*N image into even K*K small images with stride of H pixels.</a:t>
            </a:r>
            <a:endParaRPr/>
          </a:p>
          <a:p>
            <a:pPr indent="-311150" lvl="2" marL="1371600" rtl="0" algn="l">
              <a:spcBef>
                <a:spcPts val="0"/>
              </a:spcBef>
              <a:spcAft>
                <a:spcPts val="0"/>
              </a:spcAft>
              <a:buClr>
                <a:schemeClr val="dk1"/>
              </a:buClr>
              <a:buSzPts val="1300"/>
              <a:buChar char="■"/>
            </a:pPr>
            <a:r>
              <a:rPr lang="en" sz="1300"/>
              <a:t> K=400*400 and H=10</a:t>
            </a:r>
            <a:endParaRPr sz="1300"/>
          </a:p>
          <a:p>
            <a:pPr indent="-311150" lvl="2" marL="1371600" rtl="0" algn="l">
              <a:spcBef>
                <a:spcPts val="0"/>
              </a:spcBef>
              <a:spcAft>
                <a:spcPts val="0"/>
              </a:spcAft>
              <a:buClr>
                <a:schemeClr val="dk1"/>
              </a:buClr>
              <a:buSzPts val="1300"/>
              <a:buChar char="■"/>
            </a:pPr>
            <a:r>
              <a:rPr lang="en" sz="1300"/>
              <a:t>K=200*200 and H=10</a:t>
            </a:r>
            <a:endParaRPr sz="1300"/>
          </a:p>
          <a:p>
            <a:pPr indent="0" lvl="0" marL="0" rtl="0" algn="l">
              <a:lnSpc>
                <a:spcPct val="100000"/>
              </a:lnSpc>
              <a:spcBef>
                <a:spcPts val="1600"/>
              </a:spcBef>
              <a:spcAft>
                <a:spcPts val="0"/>
              </a:spcAft>
              <a:buNone/>
            </a:pPr>
            <a:r>
              <a:rPr lang="en"/>
              <a:t>Pros:    </a:t>
            </a:r>
            <a:endParaRPr/>
          </a:p>
          <a:p>
            <a:pPr indent="-311150" lvl="0" marL="457200" rtl="0" algn="l">
              <a:lnSpc>
                <a:spcPct val="100000"/>
              </a:lnSpc>
              <a:spcBef>
                <a:spcPts val="0"/>
              </a:spcBef>
              <a:spcAft>
                <a:spcPts val="0"/>
              </a:spcAft>
              <a:buClr>
                <a:schemeClr val="dk1"/>
              </a:buClr>
              <a:buSzPts val="1300"/>
              <a:buChar char="●"/>
            </a:pPr>
            <a:r>
              <a:rPr lang="en"/>
              <a:t>Increase in data size.</a:t>
            </a:r>
            <a:endParaRPr/>
          </a:p>
          <a:p>
            <a:pPr indent="0" lvl="0" marL="0" rtl="0" algn="l">
              <a:lnSpc>
                <a:spcPct val="100000"/>
              </a:lnSpc>
              <a:spcBef>
                <a:spcPts val="0"/>
              </a:spcBef>
              <a:spcAft>
                <a:spcPts val="0"/>
              </a:spcAft>
              <a:buNone/>
            </a:pPr>
            <a:r>
              <a:rPr lang="en"/>
              <a:t>Cons:</a:t>
            </a:r>
            <a:endParaRPr/>
          </a:p>
          <a:p>
            <a:pPr indent="-311150" lvl="0" marL="457200" rtl="0" algn="l">
              <a:lnSpc>
                <a:spcPct val="100000"/>
              </a:lnSpc>
              <a:spcBef>
                <a:spcPts val="0"/>
              </a:spcBef>
              <a:spcAft>
                <a:spcPts val="0"/>
              </a:spcAft>
              <a:buClr>
                <a:schemeClr val="dk1"/>
              </a:buClr>
              <a:buSzPts val="1300"/>
              <a:buChar char="●"/>
            </a:pPr>
            <a:r>
              <a:rPr lang="en"/>
              <a:t>Not a lot of unique samples in the increased set.</a:t>
            </a:r>
            <a:endParaRPr/>
          </a:p>
          <a:p>
            <a:pPr indent="-311150" lvl="0" marL="457200" rtl="0" algn="l">
              <a:lnSpc>
                <a:spcPct val="100000"/>
              </a:lnSpc>
              <a:spcBef>
                <a:spcPts val="0"/>
              </a:spcBef>
              <a:spcAft>
                <a:spcPts val="0"/>
              </a:spcAft>
              <a:buClr>
                <a:schemeClr val="dk1"/>
              </a:buClr>
              <a:buSzPts val="1300"/>
              <a:buChar char="●"/>
            </a:pPr>
            <a:r>
              <a:rPr lang="en"/>
              <a:t>Unable to capture hyperbola bigger than K*K</a:t>
            </a:r>
            <a:endParaRPr/>
          </a:p>
          <a:p>
            <a:pPr indent="0" lvl="0" marL="0" rtl="0" algn="l">
              <a:spcBef>
                <a:spcPts val="0"/>
              </a:spcBef>
              <a:spcAft>
                <a:spcPts val="0"/>
              </a:spcAft>
              <a:buNone/>
            </a:pPr>
            <a:r>
              <a:t/>
            </a:r>
            <a:endParaRPr sz="1000"/>
          </a:p>
          <a:p>
            <a:pPr indent="0" lvl="0" marL="457200" rtl="0" algn="l">
              <a:spcBef>
                <a:spcPts val="1600"/>
              </a:spcBef>
              <a:spcAft>
                <a:spcPts val="1600"/>
              </a:spcAft>
              <a:buNone/>
            </a:pPr>
            <a:r>
              <a:t/>
            </a:r>
            <a:endParaRPr sz="1000"/>
          </a:p>
        </p:txBody>
      </p:sp>
      <p:pic>
        <p:nvPicPr>
          <p:cNvPr id="521" name="Google Shape;521;p55"/>
          <p:cNvPicPr preferRelativeResize="0"/>
          <p:nvPr/>
        </p:nvPicPr>
        <p:blipFill>
          <a:blip r:embed="rId5">
            <a:alphaModFix/>
          </a:blip>
          <a:stretch>
            <a:fillRect/>
          </a:stretch>
        </p:blipFill>
        <p:spPr>
          <a:xfrm>
            <a:off x="5041975" y="3464074"/>
            <a:ext cx="2721800" cy="435750"/>
          </a:xfrm>
          <a:prstGeom prst="rect">
            <a:avLst/>
          </a:prstGeom>
          <a:noFill/>
          <a:ln>
            <a:noFill/>
          </a:ln>
        </p:spPr>
      </p:pic>
      <p:sp>
        <p:nvSpPr>
          <p:cNvPr id="522" name="Google Shape;522;p55"/>
          <p:cNvSpPr txBox="1"/>
          <p:nvPr>
            <p:ph idx="1" type="body"/>
          </p:nvPr>
        </p:nvSpPr>
        <p:spPr>
          <a:xfrm>
            <a:off x="5360850" y="4025800"/>
            <a:ext cx="3667800" cy="8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t>No. Seems like a highly overfitted model. Again, performed quite poorly on the new dataset we received last week</a:t>
            </a:r>
            <a:endParaRPr sz="1100"/>
          </a:p>
        </p:txBody>
      </p:sp>
      <p:sp>
        <p:nvSpPr>
          <p:cNvPr id="523" name="Google Shape;523;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6"/>
          <p:cNvSpPr txBox="1"/>
          <p:nvPr>
            <p:ph type="title"/>
          </p:nvPr>
        </p:nvSpPr>
        <p:spPr>
          <a:xfrm>
            <a:off x="435288" y="8"/>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Model Evaluation - Summary</a:t>
            </a:r>
            <a:endParaRPr/>
          </a:p>
        </p:txBody>
      </p:sp>
      <p:graphicFrame>
        <p:nvGraphicFramePr>
          <p:cNvPr id="529" name="Google Shape;529;p56"/>
          <p:cNvGraphicFramePr/>
          <p:nvPr/>
        </p:nvGraphicFramePr>
        <p:xfrm>
          <a:off x="435288" y="589215"/>
          <a:ext cx="3000000" cy="3000000"/>
        </p:xfrm>
        <a:graphic>
          <a:graphicData uri="http://schemas.openxmlformats.org/drawingml/2006/table">
            <a:tbl>
              <a:tblPr>
                <a:noFill/>
                <a:tableStyleId>{CB52344B-F91E-43B5-8318-387940A5177D}</a:tableStyleId>
              </a:tblPr>
              <a:tblGrid>
                <a:gridCol w="1303175"/>
                <a:gridCol w="2047125"/>
                <a:gridCol w="1646225"/>
                <a:gridCol w="3188250"/>
              </a:tblGrid>
              <a:tr h="331650">
                <a:tc>
                  <a:txBody>
                    <a:bodyPr/>
                    <a:lstStyle/>
                    <a:p>
                      <a:pPr indent="0" lvl="0" marL="0" rtl="0" algn="l">
                        <a:spcBef>
                          <a:spcPts val="0"/>
                        </a:spcBef>
                        <a:spcAft>
                          <a:spcPts val="0"/>
                        </a:spcAft>
                        <a:buNone/>
                      </a:pPr>
                      <a:r>
                        <a:rPr lang="en" sz="1200"/>
                        <a:t>Model</a:t>
                      </a:r>
                      <a:endParaRPr sz="1200"/>
                    </a:p>
                  </a:txBody>
                  <a:tcPr marT="91425" marB="91425" marR="91425" marL="91425"/>
                </a:tc>
                <a:tc>
                  <a:txBody>
                    <a:bodyPr/>
                    <a:lstStyle/>
                    <a:p>
                      <a:pPr indent="0" lvl="0" marL="0" rtl="0" algn="l">
                        <a:spcBef>
                          <a:spcPts val="0"/>
                        </a:spcBef>
                        <a:spcAft>
                          <a:spcPts val="0"/>
                        </a:spcAft>
                        <a:buNone/>
                      </a:pPr>
                      <a:r>
                        <a:rPr lang="en" sz="1200"/>
                        <a:t>Features</a:t>
                      </a:r>
                      <a:endParaRPr sz="1200"/>
                    </a:p>
                  </a:txBody>
                  <a:tcPr marT="91425" marB="91425" marR="91425" marL="91425"/>
                </a:tc>
                <a:tc>
                  <a:txBody>
                    <a:bodyPr/>
                    <a:lstStyle/>
                    <a:p>
                      <a:pPr indent="0" lvl="0" marL="0" rtl="0" algn="l">
                        <a:spcBef>
                          <a:spcPts val="0"/>
                        </a:spcBef>
                        <a:spcAft>
                          <a:spcPts val="0"/>
                        </a:spcAft>
                        <a:buNone/>
                      </a:pPr>
                      <a:r>
                        <a:rPr lang="en" sz="1200"/>
                        <a:t>Application</a:t>
                      </a:r>
                      <a:endParaRPr sz="1200"/>
                    </a:p>
                  </a:txBody>
                  <a:tcPr marT="91425" marB="91425" marR="91425" marL="91425"/>
                </a:tc>
                <a:tc>
                  <a:txBody>
                    <a:bodyPr/>
                    <a:lstStyle/>
                    <a:p>
                      <a:pPr indent="0" lvl="0" marL="0" rtl="0" algn="l">
                        <a:spcBef>
                          <a:spcPts val="0"/>
                        </a:spcBef>
                        <a:spcAft>
                          <a:spcPts val="0"/>
                        </a:spcAft>
                        <a:buNone/>
                      </a:pPr>
                      <a:r>
                        <a:rPr lang="en" sz="1200"/>
                        <a:t>Result</a:t>
                      </a:r>
                      <a:endParaRPr sz="1200"/>
                    </a:p>
                  </a:txBody>
                  <a:tcPr marT="91425" marB="91425" marR="91425" marL="91425"/>
                </a:tc>
              </a:tr>
              <a:tr h="331650">
                <a:tc>
                  <a:txBody>
                    <a:bodyPr/>
                    <a:lstStyle/>
                    <a:p>
                      <a:pPr indent="0" lvl="0" marL="0" rtl="0" algn="l">
                        <a:spcBef>
                          <a:spcPts val="0"/>
                        </a:spcBef>
                        <a:spcAft>
                          <a:spcPts val="0"/>
                        </a:spcAft>
                        <a:buNone/>
                      </a:pPr>
                      <a:r>
                        <a:rPr lang="en" sz="1200"/>
                        <a:t>YOLO</a:t>
                      </a:r>
                      <a:endParaRPr sz="1200"/>
                    </a:p>
                  </a:txBody>
                  <a:tcPr marT="91425" marB="91425" marR="91425" marL="91425"/>
                </a:tc>
                <a:tc>
                  <a:txBody>
                    <a:bodyPr/>
                    <a:lstStyle/>
                    <a:p>
                      <a:pPr indent="0" lvl="0" marL="0" rtl="0" algn="l">
                        <a:spcBef>
                          <a:spcPts val="0"/>
                        </a:spcBef>
                        <a:spcAft>
                          <a:spcPts val="0"/>
                        </a:spcAft>
                        <a:buNone/>
                      </a:pPr>
                      <a:r>
                        <a:rPr lang="en" sz="1200"/>
                        <a:t>Original GPR </a:t>
                      </a:r>
                      <a:r>
                        <a:rPr lang="en" sz="1200"/>
                        <a:t>Images</a:t>
                      </a:r>
                      <a:endParaRPr sz="1200"/>
                    </a:p>
                  </a:txBody>
                  <a:tcPr marT="91425" marB="91425" marR="91425" marL="91425"/>
                </a:tc>
                <a:tc>
                  <a:txBody>
                    <a:bodyPr/>
                    <a:lstStyle/>
                    <a:p>
                      <a:pPr indent="0" lvl="0" marL="0" rtl="0" algn="l">
                        <a:spcBef>
                          <a:spcPts val="0"/>
                        </a:spcBef>
                        <a:spcAft>
                          <a:spcPts val="0"/>
                        </a:spcAft>
                        <a:buNone/>
                      </a:pPr>
                      <a:r>
                        <a:rPr lang="en" sz="1200"/>
                        <a:t>multiclass</a:t>
                      </a:r>
                      <a:endParaRPr sz="1200"/>
                    </a:p>
                  </a:txBody>
                  <a:tcPr marT="91425" marB="91425" marR="91425" marL="91425"/>
                </a:tc>
                <a:tc>
                  <a:txBody>
                    <a:bodyPr/>
                    <a:lstStyle/>
                    <a:p>
                      <a:pPr indent="0" lvl="0" marL="0" rtl="0" algn="l">
                        <a:spcBef>
                          <a:spcPts val="0"/>
                        </a:spcBef>
                        <a:spcAft>
                          <a:spcPts val="0"/>
                        </a:spcAft>
                        <a:buNone/>
                      </a:pPr>
                      <a:r>
                        <a:rPr lang="en" sz="1200"/>
                        <a:t>Models not trained fully</a:t>
                      </a:r>
                      <a:endParaRPr sz="1200"/>
                    </a:p>
                  </a:txBody>
                  <a:tcPr marT="91425" marB="91425" marR="91425" marL="91425"/>
                </a:tc>
              </a:tr>
              <a:tr h="501050">
                <a:tc>
                  <a:txBody>
                    <a:bodyPr/>
                    <a:lstStyle/>
                    <a:p>
                      <a:pPr indent="0" lvl="0" marL="0" rtl="0" algn="l">
                        <a:spcBef>
                          <a:spcPts val="0"/>
                        </a:spcBef>
                        <a:spcAft>
                          <a:spcPts val="0"/>
                        </a:spcAft>
                        <a:buNone/>
                      </a:pPr>
                      <a:r>
                        <a:rPr lang="en" sz="1200"/>
                        <a:t>RCNN</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Original GPR </a:t>
                      </a:r>
                      <a:r>
                        <a:rPr lang="en" sz="1200"/>
                        <a:t>Images</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M</a:t>
                      </a:r>
                      <a:r>
                        <a:rPr lang="en" sz="1200"/>
                        <a:t>ulticlass</a:t>
                      </a:r>
                      <a:endParaRPr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Cannot converge →Lack of unique training samples / Lack of data</a:t>
                      </a:r>
                      <a:endParaRPr sz="1200"/>
                    </a:p>
                  </a:txBody>
                  <a:tcPr marT="91425" marB="91425" marR="91425" marL="91425">
                    <a:lnB cap="flat" cmpd="sng" w="9525">
                      <a:solidFill>
                        <a:srgbClr val="9E9E9E"/>
                      </a:solidFill>
                      <a:prstDash val="solid"/>
                      <a:round/>
                      <a:headEnd len="sm" w="sm" type="none"/>
                      <a:tailEnd len="sm" w="sm" type="none"/>
                    </a:lnB>
                  </a:tcPr>
                </a:tc>
              </a:tr>
              <a:tr h="331650">
                <a:tc>
                  <a:txBody>
                    <a:bodyPr/>
                    <a:lstStyle/>
                    <a:p>
                      <a:pPr indent="0" lvl="0" marL="0" rtl="0" algn="l">
                        <a:spcBef>
                          <a:spcPts val="0"/>
                        </a:spcBef>
                        <a:spcAft>
                          <a:spcPts val="0"/>
                        </a:spcAft>
                        <a:buNone/>
                      </a:pPr>
                      <a:r>
                        <a:rPr lang="en" sz="1200"/>
                        <a:t>CNN</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Cropped images</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Layer classifier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83.5% accuracy</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025">
                <a:tc>
                  <a:txBody>
                    <a:bodyPr/>
                    <a:lstStyle/>
                    <a:p>
                      <a:pPr indent="0" lvl="0" marL="0" rtl="0" algn="l">
                        <a:spcBef>
                          <a:spcPts val="0"/>
                        </a:spcBef>
                        <a:spcAft>
                          <a:spcPts val="0"/>
                        </a:spcAft>
                        <a:buNone/>
                      </a:pPr>
                      <a:r>
                        <a:rPr lang="en" sz="1200"/>
                        <a:t>CNN </a:t>
                      </a:r>
                      <a:r>
                        <a:rPr lang="en" sz="900"/>
                        <a:t>(without attention)</a:t>
                      </a:r>
                      <a:endParaRPr sz="9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Cropped images</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Hyperbola classifier</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Accuracy</a:t>
                      </a:r>
                      <a:r>
                        <a:rPr lang="en" sz="1200"/>
                        <a:t> for detecting a</a:t>
                      </a:r>
                      <a:r>
                        <a:rPr lang="en" sz="1200"/>
                        <a:t> hyperbola: 91%</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56025">
                <a:tc>
                  <a:txBody>
                    <a:bodyPr/>
                    <a:lstStyle/>
                    <a:p>
                      <a:pPr indent="0" lvl="0" marL="0" rtl="0" algn="l">
                        <a:spcBef>
                          <a:spcPts val="0"/>
                        </a:spcBef>
                        <a:spcAft>
                          <a:spcPts val="0"/>
                        </a:spcAft>
                        <a:buNone/>
                      </a:pPr>
                      <a:r>
                        <a:rPr lang="en" sz="1200"/>
                        <a:t>CNN </a:t>
                      </a:r>
                      <a:r>
                        <a:rPr lang="en" sz="900"/>
                        <a:t>(with attention)</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Cropped images</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Hyperbola classifier</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Accuracy for detecting a hyperbola: 99.4%</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975">
                <a:tc>
                  <a:txBody>
                    <a:bodyPr/>
                    <a:lstStyle/>
                    <a:p>
                      <a:pPr indent="0" lvl="0" marL="0" rtl="0" algn="l">
                        <a:spcBef>
                          <a:spcPts val="0"/>
                        </a:spcBef>
                        <a:spcAft>
                          <a:spcPts val="0"/>
                        </a:spcAft>
                        <a:buNone/>
                      </a:pPr>
                      <a:r>
                        <a:rPr b="1" lang="en" sz="1200"/>
                        <a:t>SVM</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LBP of Cropped images</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Layer classifier</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F1 = 0.99, </a:t>
                      </a:r>
                      <a:r>
                        <a:rPr lang="en" sz="1200"/>
                        <a:t>Accuracy of top layer = 0.99</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39750">
                <a:tc>
                  <a:txBody>
                    <a:bodyPr/>
                    <a:lstStyle/>
                    <a:p>
                      <a:pPr indent="0" lvl="0" marL="0" rtl="0" algn="l">
                        <a:spcBef>
                          <a:spcPts val="0"/>
                        </a:spcBef>
                        <a:spcAft>
                          <a:spcPts val="0"/>
                        </a:spcAft>
                        <a:buNone/>
                      </a:pPr>
                      <a:r>
                        <a:rPr lang="en" sz="1200"/>
                        <a:t>SVM</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HoG </a:t>
                      </a:r>
                      <a:r>
                        <a:rPr lang="en" sz="1200"/>
                        <a:t>of Cropped images</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Hyperbola classifier</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Recall = 0 → Need hyperparameter tuning</a:t>
                      </a:r>
                      <a:endParaRPr sz="12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7500">
                <a:tc>
                  <a:txBody>
                    <a:bodyPr/>
                    <a:lstStyle/>
                    <a:p>
                      <a:pPr indent="0" lvl="0" marL="0" rtl="0" algn="l">
                        <a:spcBef>
                          <a:spcPts val="0"/>
                        </a:spcBef>
                        <a:spcAft>
                          <a:spcPts val="0"/>
                        </a:spcAft>
                        <a:buNone/>
                      </a:pPr>
                      <a:r>
                        <a:rPr lang="en" sz="1200"/>
                        <a:t>Decision tree</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1600"/>
                        </a:spcAft>
                        <a:buNone/>
                      </a:pPr>
                      <a:r>
                        <a:rPr lang="en" sz="1300">
                          <a:solidFill>
                            <a:schemeClr val="dk2"/>
                          </a:solidFill>
                          <a:latin typeface="Lato"/>
                          <a:ea typeface="Lato"/>
                          <a:cs typeface="Lato"/>
                          <a:sym typeface="Lato"/>
                        </a:rPr>
                        <a:t>13 features used</a:t>
                      </a:r>
                      <a:endParaRPr sz="1200">
                        <a:solidFill>
                          <a:schemeClr val="dk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Hyperbola classifier</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t>f1 of reflectors: 0.89. f1 of hyperbola: 0.85. Accuracy: 0.87</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97500">
                <a:tc>
                  <a:txBody>
                    <a:bodyPr/>
                    <a:lstStyle/>
                    <a:p>
                      <a:pPr indent="0" lvl="0" marL="0" rtl="0" algn="l">
                        <a:spcBef>
                          <a:spcPts val="0"/>
                        </a:spcBef>
                        <a:spcAft>
                          <a:spcPts val="0"/>
                        </a:spcAft>
                        <a:buNone/>
                      </a:pPr>
                      <a:r>
                        <a:rPr b="1" lang="en" sz="1200"/>
                        <a:t>Random forest</a:t>
                      </a:r>
                      <a:endParaRPr b="1"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sz="1200"/>
                        <a:t>HoG of Cropped images</a:t>
                      </a:r>
                      <a:endParaRPr b="1"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b="1" lang="en" sz="1200"/>
                        <a:t>Hyperbola classifier</a:t>
                      </a:r>
                      <a:endParaRPr b="1" sz="12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200"/>
                        <a:t>f1 of reflectors: 0.92. f1 of hyperbola: 0.86. Accuracy: 0.9</a:t>
                      </a:r>
                      <a:endParaRPr sz="1200"/>
                    </a:p>
                  </a:txBody>
                  <a:tcPr marT="91425" marB="91425" marR="91425" marL="91425">
                    <a:lnT cap="flat" cmpd="sng" w="9525">
                      <a:solidFill>
                        <a:srgbClr val="9E9E9E"/>
                      </a:solidFill>
                      <a:prstDash val="solid"/>
                      <a:round/>
                      <a:headEnd len="sm" w="sm" type="none"/>
                      <a:tailEnd len="sm" w="sm" type="none"/>
                    </a:lnT>
                  </a:tcPr>
                </a:tc>
              </a:tr>
            </a:tbl>
          </a:graphicData>
        </a:graphic>
      </p:graphicFrame>
      <p:sp>
        <p:nvSpPr>
          <p:cNvPr id="530" name="Google Shape;530;p56"/>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Voting Ensembles</a:t>
            </a:r>
            <a:endParaRPr sz="2400"/>
          </a:p>
        </p:txBody>
      </p:sp>
      <p:pic>
        <p:nvPicPr>
          <p:cNvPr id="536" name="Google Shape;536;p57"/>
          <p:cNvPicPr preferRelativeResize="0"/>
          <p:nvPr/>
        </p:nvPicPr>
        <p:blipFill>
          <a:blip r:embed="rId3">
            <a:alphaModFix/>
          </a:blip>
          <a:stretch>
            <a:fillRect/>
          </a:stretch>
        </p:blipFill>
        <p:spPr>
          <a:xfrm>
            <a:off x="947623" y="3152950"/>
            <a:ext cx="3466301" cy="1974075"/>
          </a:xfrm>
          <a:prstGeom prst="rect">
            <a:avLst/>
          </a:prstGeom>
          <a:noFill/>
          <a:ln>
            <a:noFill/>
          </a:ln>
        </p:spPr>
      </p:pic>
      <p:sp>
        <p:nvSpPr>
          <p:cNvPr id="537" name="Google Shape;537;p57"/>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U</a:t>
            </a:r>
            <a:r>
              <a:rPr lang="en"/>
              <a:t>sing voting ensembles to combine multiple  predict results for finer granularity.</a:t>
            </a:r>
            <a:endParaRPr/>
          </a:p>
          <a:p>
            <a:pPr indent="-311150" lvl="0" marL="457200" rtl="0" algn="l">
              <a:spcBef>
                <a:spcPts val="1000"/>
              </a:spcBef>
              <a:spcAft>
                <a:spcPts val="0"/>
              </a:spcAft>
              <a:buClr>
                <a:schemeClr val="dk1"/>
              </a:buClr>
              <a:buSzPts val="1300"/>
              <a:buChar char="●"/>
            </a:pPr>
            <a:r>
              <a:rPr lang="en"/>
              <a:t>Sliding windows: 200 x 200 pixels, 80% overlapping</a:t>
            </a:r>
            <a:endParaRPr/>
          </a:p>
          <a:p>
            <a:pPr indent="-311150" lvl="0" marL="457200" rtl="0" algn="l">
              <a:spcBef>
                <a:spcPts val="1000"/>
              </a:spcBef>
              <a:spcAft>
                <a:spcPts val="0"/>
              </a:spcAft>
              <a:buClr>
                <a:schemeClr val="dk1"/>
              </a:buClr>
              <a:buSzPts val="1300"/>
              <a:buChar char="●"/>
            </a:pPr>
            <a:r>
              <a:rPr lang="en"/>
              <a:t>Predict granularity becomes 40 x 40 pixels</a:t>
            </a:r>
            <a:endParaRPr/>
          </a:p>
          <a:p>
            <a:pPr indent="-311150" lvl="0" marL="457200" rtl="0" algn="l">
              <a:spcBef>
                <a:spcPts val="1000"/>
              </a:spcBef>
              <a:spcAft>
                <a:spcPts val="1000"/>
              </a:spcAft>
              <a:buClr>
                <a:schemeClr val="dk1"/>
              </a:buClr>
              <a:buSzPts val="1300"/>
              <a:buChar char="●"/>
            </a:pPr>
            <a:r>
              <a:rPr lang="en"/>
              <a:t>Label as hy</a:t>
            </a:r>
            <a:r>
              <a:rPr lang="en"/>
              <a:t>perbolas with above 50% of vote </a:t>
            </a:r>
            <a:endParaRPr/>
          </a:p>
        </p:txBody>
      </p:sp>
      <p:sp>
        <p:nvSpPr>
          <p:cNvPr id="538" name="Google Shape;538;p57"/>
          <p:cNvSpPr txBox="1"/>
          <p:nvPr/>
        </p:nvSpPr>
        <p:spPr>
          <a:xfrm>
            <a:off x="2742588" y="3229150"/>
            <a:ext cx="355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Example:</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Sliding windows 200 x 200 pixels, 50% overlapping</a:t>
            </a:r>
            <a:endParaRPr sz="1000">
              <a:latin typeface="Lato"/>
              <a:ea typeface="Lato"/>
              <a:cs typeface="Lato"/>
              <a:sym typeface="Lato"/>
            </a:endParaRPr>
          </a:p>
        </p:txBody>
      </p:sp>
      <p:pic>
        <p:nvPicPr>
          <p:cNvPr id="539" name="Google Shape;539;p57"/>
          <p:cNvPicPr preferRelativeResize="0"/>
          <p:nvPr/>
        </p:nvPicPr>
        <p:blipFill>
          <a:blip r:embed="rId4">
            <a:alphaModFix/>
          </a:blip>
          <a:stretch>
            <a:fillRect/>
          </a:stretch>
        </p:blipFill>
        <p:spPr>
          <a:xfrm>
            <a:off x="7094625" y="598875"/>
            <a:ext cx="2049375" cy="4331375"/>
          </a:xfrm>
          <a:prstGeom prst="rect">
            <a:avLst/>
          </a:prstGeom>
          <a:noFill/>
          <a:ln>
            <a:noFill/>
          </a:ln>
        </p:spPr>
      </p:pic>
      <p:sp>
        <p:nvSpPr>
          <p:cNvPr id="540" name="Google Shape;540;p57"/>
          <p:cNvSpPr/>
          <p:nvPr/>
        </p:nvSpPr>
        <p:spPr>
          <a:xfrm>
            <a:off x="7234125" y="3763450"/>
            <a:ext cx="921300" cy="4926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8"/>
          <p:cNvSpPr txBox="1"/>
          <p:nvPr>
            <p:ph type="title"/>
          </p:nvPr>
        </p:nvSpPr>
        <p:spPr>
          <a:xfrm>
            <a:off x="729450" y="1318650"/>
            <a:ext cx="82638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Inference Pipeline</a:t>
            </a:r>
            <a:endParaRPr sz="2400"/>
          </a:p>
        </p:txBody>
      </p:sp>
      <p:sp>
        <p:nvSpPr>
          <p:cNvPr id="547" name="Google Shape;547;p58"/>
          <p:cNvSpPr txBox="1"/>
          <p:nvPr>
            <p:ph idx="1" type="body"/>
          </p:nvPr>
        </p:nvSpPr>
        <p:spPr>
          <a:xfrm>
            <a:off x="729450" y="1853850"/>
            <a:ext cx="4169100" cy="3035700"/>
          </a:xfrm>
          <a:prstGeom prst="rect">
            <a:avLst/>
          </a:prstGeom>
        </p:spPr>
        <p:txBody>
          <a:bodyPr anchorCtr="0" anchor="t" bIns="91425" lIns="91425" spcFirstLastPara="1" rIns="91425" wrap="square" tIns="91425">
            <a:noAutofit/>
          </a:bodyPr>
          <a:lstStyle/>
          <a:p>
            <a:pPr indent="-311150" lvl="0" marL="342900" rtl="0" algn="l">
              <a:spcBef>
                <a:spcPts val="0"/>
              </a:spcBef>
              <a:spcAft>
                <a:spcPts val="0"/>
              </a:spcAft>
              <a:buSzPts val="1300"/>
              <a:buAutoNum type="arabicPeriod"/>
            </a:pPr>
            <a:r>
              <a:rPr lang="en"/>
              <a:t>Extract features from GPR images</a:t>
            </a:r>
            <a:endParaRPr/>
          </a:p>
          <a:p>
            <a:pPr indent="-311150" lvl="0" marL="457200" rtl="0" algn="l">
              <a:spcBef>
                <a:spcPts val="0"/>
              </a:spcBef>
              <a:spcAft>
                <a:spcPts val="0"/>
              </a:spcAft>
              <a:buClr>
                <a:schemeClr val="dk1"/>
              </a:buClr>
              <a:buSzPts val="1300"/>
              <a:buChar char="●"/>
            </a:pPr>
            <a:r>
              <a:rPr lang="en"/>
              <a:t>Local Binary Pattern histogram</a:t>
            </a:r>
            <a:endParaRPr/>
          </a:p>
          <a:p>
            <a:pPr indent="-311150" lvl="0" marL="457200" rtl="0" algn="l">
              <a:spcBef>
                <a:spcPts val="0"/>
              </a:spcBef>
              <a:spcAft>
                <a:spcPts val="0"/>
              </a:spcAft>
              <a:buClr>
                <a:schemeClr val="dk1"/>
              </a:buClr>
              <a:buSzPts val="1300"/>
              <a:buChar char="●"/>
            </a:pPr>
            <a:r>
              <a:rPr lang="en"/>
              <a:t>Histogram of Oriented Gradients</a:t>
            </a:r>
            <a:endParaRPr/>
          </a:p>
          <a:p>
            <a:pPr indent="-311150" lvl="0" marL="342900" rtl="0" algn="l">
              <a:spcBef>
                <a:spcPts val="1000"/>
              </a:spcBef>
              <a:spcAft>
                <a:spcPts val="0"/>
              </a:spcAft>
              <a:buSzPts val="1300"/>
              <a:buAutoNum type="arabicPeriod"/>
            </a:pPr>
            <a:r>
              <a:rPr lang="en"/>
              <a:t>Import trained model</a:t>
            </a:r>
            <a:endParaRPr/>
          </a:p>
          <a:p>
            <a:pPr indent="-311150" lvl="0" marL="457200" rtl="0" algn="l">
              <a:spcBef>
                <a:spcPts val="0"/>
              </a:spcBef>
              <a:spcAft>
                <a:spcPts val="0"/>
              </a:spcAft>
              <a:buClr>
                <a:schemeClr val="dk1"/>
              </a:buClr>
              <a:buSzPts val="1300"/>
              <a:buChar char="●"/>
            </a:pPr>
            <a:r>
              <a:rPr lang="en"/>
              <a:t>LBP histogram + SVM for </a:t>
            </a:r>
            <a:r>
              <a:rPr lang="en"/>
              <a:t>detecting top layers</a:t>
            </a:r>
            <a:endParaRPr/>
          </a:p>
          <a:p>
            <a:pPr indent="-311150" lvl="0" marL="457200" rtl="0" algn="l">
              <a:spcBef>
                <a:spcPts val="0"/>
              </a:spcBef>
              <a:spcAft>
                <a:spcPts val="0"/>
              </a:spcAft>
              <a:buClr>
                <a:schemeClr val="dk1"/>
              </a:buClr>
              <a:buSzPts val="1300"/>
              <a:buChar char="●"/>
            </a:pPr>
            <a:r>
              <a:rPr lang="en"/>
              <a:t>HoG + random forest for detecting hyperbolas</a:t>
            </a:r>
            <a:endParaRPr/>
          </a:p>
          <a:p>
            <a:pPr indent="-311150" lvl="0" marL="342900" rtl="0" algn="l">
              <a:spcBef>
                <a:spcPts val="1000"/>
              </a:spcBef>
              <a:spcAft>
                <a:spcPts val="0"/>
              </a:spcAft>
              <a:buSzPts val="1300"/>
              <a:buAutoNum type="arabicPeriod"/>
            </a:pPr>
            <a:r>
              <a:rPr lang="en"/>
              <a:t>E</a:t>
            </a:r>
            <a:r>
              <a:rPr lang="en"/>
              <a:t>nsemble prediction</a:t>
            </a:r>
            <a:endParaRPr/>
          </a:p>
          <a:p>
            <a:pPr indent="-311150" lvl="0" marL="342900" rtl="0" algn="l">
              <a:spcBef>
                <a:spcPts val="1000"/>
              </a:spcBef>
              <a:spcAft>
                <a:spcPts val="0"/>
              </a:spcAft>
              <a:buSzPts val="1300"/>
              <a:buAutoNum type="arabicPeriod"/>
            </a:pPr>
            <a:r>
              <a:rPr lang="en"/>
              <a:t>Evaluate classification</a:t>
            </a:r>
            <a:endParaRPr/>
          </a:p>
          <a:p>
            <a:pPr indent="-311150" lvl="0" marL="342900" rtl="0" algn="l">
              <a:spcBef>
                <a:spcPts val="1000"/>
              </a:spcBef>
              <a:spcAft>
                <a:spcPts val="1000"/>
              </a:spcAft>
              <a:buSzPts val="1300"/>
              <a:buAutoNum type="arabicPeriod"/>
            </a:pPr>
            <a:r>
              <a:rPr lang="en"/>
              <a:t>Generate labeled data</a:t>
            </a:r>
            <a:endParaRPr/>
          </a:p>
        </p:txBody>
      </p:sp>
      <p:pic>
        <p:nvPicPr>
          <p:cNvPr id="548" name="Google Shape;548;p58"/>
          <p:cNvPicPr preferRelativeResize="0"/>
          <p:nvPr/>
        </p:nvPicPr>
        <p:blipFill rotWithShape="1">
          <a:blip r:embed="rId3">
            <a:alphaModFix/>
          </a:blip>
          <a:srcRect b="36447" l="31893" r="32073" t="0"/>
          <a:stretch/>
        </p:blipFill>
        <p:spPr>
          <a:xfrm>
            <a:off x="5006687" y="2922625"/>
            <a:ext cx="2296899" cy="1986000"/>
          </a:xfrm>
          <a:prstGeom prst="rect">
            <a:avLst/>
          </a:prstGeom>
          <a:noFill/>
          <a:ln>
            <a:noFill/>
          </a:ln>
        </p:spPr>
      </p:pic>
      <p:pic>
        <p:nvPicPr>
          <p:cNvPr id="549" name="Google Shape;549;p58"/>
          <p:cNvPicPr preferRelativeResize="0"/>
          <p:nvPr/>
        </p:nvPicPr>
        <p:blipFill rotWithShape="1">
          <a:blip r:embed="rId4">
            <a:alphaModFix/>
          </a:blip>
          <a:srcRect b="36053" l="32272" r="31470" t="0"/>
          <a:stretch/>
        </p:blipFill>
        <p:spPr>
          <a:xfrm>
            <a:off x="5006675" y="562205"/>
            <a:ext cx="2296899" cy="1985995"/>
          </a:xfrm>
          <a:prstGeom prst="rect">
            <a:avLst/>
          </a:prstGeom>
          <a:noFill/>
          <a:ln>
            <a:noFill/>
          </a:ln>
        </p:spPr>
      </p:pic>
      <p:sp>
        <p:nvSpPr>
          <p:cNvPr id="550" name="Google Shape;550;p58"/>
          <p:cNvSpPr txBox="1"/>
          <p:nvPr/>
        </p:nvSpPr>
        <p:spPr>
          <a:xfrm>
            <a:off x="5321725" y="2463300"/>
            <a:ext cx="1666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top layer detection</a:t>
            </a:r>
            <a:endParaRPr sz="1200">
              <a:latin typeface="Lato"/>
              <a:ea typeface="Lato"/>
              <a:cs typeface="Lato"/>
              <a:sym typeface="Lato"/>
            </a:endParaRPr>
          </a:p>
        </p:txBody>
      </p:sp>
      <p:sp>
        <p:nvSpPr>
          <p:cNvPr id="551" name="Google Shape;551;p58"/>
          <p:cNvSpPr txBox="1"/>
          <p:nvPr/>
        </p:nvSpPr>
        <p:spPr>
          <a:xfrm>
            <a:off x="5240100" y="4819500"/>
            <a:ext cx="183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hyperbolas</a:t>
            </a:r>
            <a:r>
              <a:rPr lang="en" sz="1200">
                <a:latin typeface="Lato"/>
                <a:ea typeface="Lato"/>
                <a:cs typeface="Lato"/>
                <a:sym typeface="Lato"/>
              </a:rPr>
              <a:t> detection</a:t>
            </a:r>
            <a:endParaRPr sz="1200">
              <a:latin typeface="Lato"/>
              <a:ea typeface="Lato"/>
              <a:cs typeface="Lato"/>
              <a:sym typeface="Lato"/>
            </a:endParaRPr>
          </a:p>
        </p:txBody>
      </p:sp>
      <p:pic>
        <p:nvPicPr>
          <p:cNvPr id="552" name="Google Shape;552;p58"/>
          <p:cNvPicPr preferRelativeResize="0"/>
          <p:nvPr/>
        </p:nvPicPr>
        <p:blipFill>
          <a:blip r:embed="rId5">
            <a:alphaModFix/>
          </a:blip>
          <a:stretch>
            <a:fillRect/>
          </a:stretch>
        </p:blipFill>
        <p:spPr>
          <a:xfrm>
            <a:off x="7735601" y="486000"/>
            <a:ext cx="1016573" cy="4657500"/>
          </a:xfrm>
          <a:prstGeom prst="rect">
            <a:avLst/>
          </a:prstGeom>
          <a:noFill/>
          <a:ln>
            <a:noFill/>
          </a:ln>
        </p:spPr>
      </p:pic>
      <p:sp>
        <p:nvSpPr>
          <p:cNvPr id="553" name="Google Shape;553;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Hyperbola Detection</a:t>
            </a:r>
            <a:endParaRPr/>
          </a:p>
        </p:txBody>
      </p:sp>
      <p:sp>
        <p:nvSpPr>
          <p:cNvPr id="559" name="Google Shape;559;p59"/>
          <p:cNvSpPr txBox="1"/>
          <p:nvPr>
            <p:ph idx="1" type="body"/>
          </p:nvPr>
        </p:nvSpPr>
        <p:spPr>
          <a:xfrm>
            <a:off x="729450" y="2078875"/>
            <a:ext cx="48642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Binary Classifier from Winter Presentation  </a:t>
            </a:r>
            <a:endParaRPr/>
          </a:p>
        </p:txBody>
      </p:sp>
      <p:pic>
        <p:nvPicPr>
          <p:cNvPr id="560" name="Google Shape;560;p59"/>
          <p:cNvPicPr preferRelativeResize="0"/>
          <p:nvPr/>
        </p:nvPicPr>
        <p:blipFill>
          <a:blip r:embed="rId3">
            <a:alphaModFix/>
          </a:blip>
          <a:stretch>
            <a:fillRect/>
          </a:stretch>
        </p:blipFill>
        <p:spPr>
          <a:xfrm>
            <a:off x="6710375" y="0"/>
            <a:ext cx="2433631" cy="5143499"/>
          </a:xfrm>
          <a:prstGeom prst="rect">
            <a:avLst/>
          </a:prstGeom>
          <a:noFill/>
          <a:ln>
            <a:noFill/>
          </a:ln>
        </p:spPr>
      </p:pic>
      <p:pic>
        <p:nvPicPr>
          <p:cNvPr id="561" name="Google Shape;561;p59"/>
          <p:cNvPicPr preferRelativeResize="0"/>
          <p:nvPr/>
        </p:nvPicPr>
        <p:blipFill>
          <a:blip r:embed="rId4">
            <a:alphaModFix/>
          </a:blip>
          <a:stretch>
            <a:fillRect/>
          </a:stretch>
        </p:blipFill>
        <p:spPr>
          <a:xfrm>
            <a:off x="897750" y="2500050"/>
            <a:ext cx="5703076" cy="2453349"/>
          </a:xfrm>
          <a:prstGeom prst="rect">
            <a:avLst/>
          </a:prstGeom>
          <a:noFill/>
          <a:ln>
            <a:noFill/>
          </a:ln>
        </p:spPr>
      </p:pic>
      <p:sp>
        <p:nvSpPr>
          <p:cNvPr id="562" name="Google Shape;562;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Hardware - Budget</a:t>
            </a:r>
            <a:endParaRPr/>
          </a:p>
        </p:txBody>
      </p:sp>
      <p:graphicFrame>
        <p:nvGraphicFramePr>
          <p:cNvPr id="568" name="Google Shape;568;p60"/>
          <p:cNvGraphicFramePr/>
          <p:nvPr/>
        </p:nvGraphicFramePr>
        <p:xfrm>
          <a:off x="729450" y="2099675"/>
          <a:ext cx="3000000" cy="3000000"/>
        </p:xfrm>
        <a:graphic>
          <a:graphicData uri="http://schemas.openxmlformats.org/drawingml/2006/table">
            <a:tbl>
              <a:tblPr>
                <a:noFill/>
                <a:tableStyleId>{A4549320-51CC-437D-A7B2-22C9E2D96CD9}</a:tableStyleId>
              </a:tblPr>
              <a:tblGrid>
                <a:gridCol w="304800"/>
                <a:gridCol w="2647950"/>
                <a:gridCol w="1009650"/>
                <a:gridCol w="790575"/>
                <a:gridCol w="1152525"/>
              </a:tblGrid>
              <a:tr h="12700">
                <a:tc>
                  <a:txBody>
                    <a:bodyPr/>
                    <a:lstStyle/>
                    <a:p>
                      <a:pPr indent="0" lvl="0" marL="0" rtl="0" algn="just">
                        <a:spcBef>
                          <a:spcPts val="0"/>
                        </a:spcBef>
                        <a:spcAft>
                          <a:spcPts val="0"/>
                        </a:spcAft>
                        <a:buNone/>
                      </a:pPr>
                      <a:r>
                        <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Item</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Cost per item</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Quantity</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Total cost (in $)</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2700">
                <a:tc>
                  <a:txBody>
                    <a:bodyPr/>
                    <a:lstStyle/>
                    <a:p>
                      <a:pPr indent="0" lvl="0" marL="0" rtl="0" algn="just">
                        <a:spcBef>
                          <a:spcPts val="0"/>
                        </a:spcBef>
                        <a:spcAft>
                          <a:spcPts val="0"/>
                        </a:spcAft>
                        <a:buNone/>
                      </a:pPr>
                      <a:r>
                        <a:rPr lang="en" sz="1100"/>
                        <a:t>1</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3">
                            <a:extLst>
                              <a:ext uri="{A12FA001-AC4F-418D-AE19-62706E023703}">
                                <ahyp:hlinkClr val="tx"/>
                              </a:ext>
                            </a:extLst>
                          </a:hlinkClick>
                        </a:rPr>
                        <a:t>Raspberry pi 4 B, 8 GB RAM</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195.99</a:t>
                      </a:r>
                      <a:endParaRPr sz="11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n" sz="1100"/>
                        <a:t>2</a:t>
                      </a:r>
                      <a:endParaRPr sz="1100"/>
                    </a:p>
                  </a:txBody>
                  <a:tcPr marT="63500" marB="63500" marR="63500" marL="63500">
                    <a:lnT cap="flat" cmpd="sng" w="12700">
                      <a:solidFill>
                        <a:srgbClr val="000000"/>
                      </a:solidFill>
                      <a:prstDash val="solid"/>
                      <a:round/>
                      <a:headEnd len="sm" w="sm" type="none"/>
                      <a:tailEnd len="sm" w="sm" type="none"/>
                    </a:lnT>
                  </a:tcPr>
                </a:tc>
                <a:tc>
                  <a:txBody>
                    <a:bodyPr/>
                    <a:lstStyle/>
                    <a:p>
                      <a:pPr indent="0" lvl="0" marL="0" rtl="0" algn="just">
                        <a:spcBef>
                          <a:spcPts val="0"/>
                        </a:spcBef>
                        <a:spcAft>
                          <a:spcPts val="0"/>
                        </a:spcAft>
                        <a:buNone/>
                      </a:pPr>
                      <a:r>
                        <a:rPr lang="en" sz="1100"/>
                        <a:t>391.98</a:t>
                      </a:r>
                      <a:endParaRPr sz="1100"/>
                    </a:p>
                  </a:txBody>
                  <a:tcPr marT="63500" marB="63500" marR="63500" marL="63500">
                    <a:lnT cap="flat" cmpd="sng" w="12700">
                      <a:solidFill>
                        <a:srgbClr val="000000"/>
                      </a:solidFill>
                      <a:prstDash val="solid"/>
                      <a:round/>
                      <a:headEnd len="sm" w="sm" type="none"/>
                      <a:tailEnd len="sm" w="sm" type="none"/>
                    </a:lnT>
                  </a:tcPr>
                </a:tc>
              </a:tr>
              <a:tr h="12700">
                <a:tc>
                  <a:txBody>
                    <a:bodyPr/>
                    <a:lstStyle/>
                    <a:p>
                      <a:pPr indent="0" lvl="0" marL="0" rtl="0" algn="just">
                        <a:spcBef>
                          <a:spcPts val="0"/>
                        </a:spcBef>
                        <a:spcAft>
                          <a:spcPts val="0"/>
                        </a:spcAft>
                        <a:buNone/>
                      </a:pPr>
                      <a:r>
                        <a:rPr lang="en" sz="1100"/>
                        <a:t>2</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4">
                            <a:extLst>
                              <a:ext uri="{A12FA001-AC4F-418D-AE19-62706E023703}">
                                <ahyp:hlinkClr val="tx"/>
                              </a:ext>
                            </a:extLst>
                          </a:hlinkClick>
                        </a:rPr>
                        <a:t>32GB C10 SD CARDS</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12.29</a:t>
                      </a:r>
                      <a:endParaRPr sz="1100"/>
                    </a:p>
                  </a:txBody>
                  <a:tcPr marT="63500" marB="63500" marR="63500" marL="63500"/>
                </a:tc>
                <a:tc>
                  <a:txBody>
                    <a:bodyPr/>
                    <a:lstStyle/>
                    <a:p>
                      <a:pPr indent="0" lvl="0" marL="0" rtl="0" algn="just">
                        <a:spcBef>
                          <a:spcPts val="0"/>
                        </a:spcBef>
                        <a:spcAft>
                          <a:spcPts val="0"/>
                        </a:spcAft>
                        <a:buNone/>
                      </a:pPr>
                      <a:r>
                        <a:rPr lang="en" sz="1100"/>
                        <a:t>2</a:t>
                      </a:r>
                      <a:endParaRPr sz="1100"/>
                    </a:p>
                  </a:txBody>
                  <a:tcPr marT="63500" marB="63500" marR="63500" marL="63500"/>
                </a:tc>
                <a:tc>
                  <a:txBody>
                    <a:bodyPr/>
                    <a:lstStyle/>
                    <a:p>
                      <a:pPr indent="0" lvl="0" marL="0" rtl="0" algn="just">
                        <a:spcBef>
                          <a:spcPts val="0"/>
                        </a:spcBef>
                        <a:spcAft>
                          <a:spcPts val="0"/>
                        </a:spcAft>
                        <a:buNone/>
                      </a:pPr>
                      <a:r>
                        <a:rPr lang="en" sz="1100"/>
                        <a:t>24.58</a:t>
                      </a:r>
                      <a:endParaRPr sz="1100"/>
                    </a:p>
                  </a:txBody>
                  <a:tcPr marT="63500" marB="63500" marR="63500" marL="63500"/>
                </a:tc>
              </a:tr>
              <a:tr h="12700">
                <a:tc>
                  <a:txBody>
                    <a:bodyPr/>
                    <a:lstStyle/>
                    <a:p>
                      <a:pPr indent="0" lvl="0" marL="0" rtl="0" algn="just">
                        <a:spcBef>
                          <a:spcPts val="0"/>
                        </a:spcBef>
                        <a:spcAft>
                          <a:spcPts val="0"/>
                        </a:spcAft>
                        <a:buNone/>
                      </a:pPr>
                      <a:r>
                        <a:rPr lang="en" sz="1100"/>
                        <a:t>3</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5">
                            <a:extLst>
                              <a:ext uri="{A12FA001-AC4F-418D-AE19-62706E023703}">
                                <ahyp:hlinkClr val="tx"/>
                              </a:ext>
                            </a:extLst>
                          </a:hlinkClick>
                        </a:rPr>
                        <a:t>Heat sinks</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4.99</a:t>
                      </a:r>
                      <a:endParaRPr sz="1100"/>
                    </a:p>
                  </a:txBody>
                  <a:tcPr marT="63500" marB="63500" marR="63500" marL="63500"/>
                </a:tc>
                <a:tc>
                  <a:txBody>
                    <a:bodyPr/>
                    <a:lstStyle/>
                    <a:p>
                      <a:pPr indent="0" lvl="0" marL="0" rtl="0" algn="just">
                        <a:spcBef>
                          <a:spcPts val="0"/>
                        </a:spcBef>
                        <a:spcAft>
                          <a:spcPts val="0"/>
                        </a:spcAft>
                        <a:buNone/>
                      </a:pPr>
                      <a:r>
                        <a:rPr lang="en" sz="1100"/>
                        <a:t>1</a:t>
                      </a:r>
                      <a:endParaRPr sz="1100"/>
                    </a:p>
                  </a:txBody>
                  <a:tcPr marT="63500" marB="63500" marR="63500" marL="63500"/>
                </a:tc>
                <a:tc>
                  <a:txBody>
                    <a:bodyPr/>
                    <a:lstStyle/>
                    <a:p>
                      <a:pPr indent="0" lvl="0" marL="0" rtl="0" algn="just">
                        <a:spcBef>
                          <a:spcPts val="0"/>
                        </a:spcBef>
                        <a:spcAft>
                          <a:spcPts val="0"/>
                        </a:spcAft>
                        <a:buNone/>
                      </a:pPr>
                      <a:r>
                        <a:rPr lang="en" sz="1100"/>
                        <a:t>4.99</a:t>
                      </a:r>
                      <a:endParaRPr sz="1100"/>
                    </a:p>
                  </a:txBody>
                  <a:tcPr marT="63500" marB="63500" marR="63500" marL="63500"/>
                </a:tc>
              </a:tr>
              <a:tr h="12700">
                <a:tc>
                  <a:txBody>
                    <a:bodyPr/>
                    <a:lstStyle/>
                    <a:p>
                      <a:pPr indent="0" lvl="0" marL="0" rtl="0" algn="just">
                        <a:spcBef>
                          <a:spcPts val="0"/>
                        </a:spcBef>
                        <a:spcAft>
                          <a:spcPts val="0"/>
                        </a:spcAft>
                        <a:buNone/>
                      </a:pPr>
                      <a:r>
                        <a:rPr lang="en" sz="1100"/>
                        <a:t>4</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6">
                            <a:extLst>
                              <a:ext uri="{A12FA001-AC4F-418D-AE19-62706E023703}">
                                <ahyp:hlinkClr val="tx"/>
                              </a:ext>
                            </a:extLst>
                          </a:hlinkClick>
                        </a:rPr>
                        <a:t>SD card readers</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11.99</a:t>
                      </a:r>
                      <a:endParaRPr sz="1100"/>
                    </a:p>
                  </a:txBody>
                  <a:tcPr marT="63500" marB="63500" marR="63500" marL="63500"/>
                </a:tc>
                <a:tc>
                  <a:txBody>
                    <a:bodyPr/>
                    <a:lstStyle/>
                    <a:p>
                      <a:pPr indent="0" lvl="0" marL="0" rtl="0" algn="just">
                        <a:spcBef>
                          <a:spcPts val="0"/>
                        </a:spcBef>
                        <a:spcAft>
                          <a:spcPts val="0"/>
                        </a:spcAft>
                        <a:buNone/>
                      </a:pPr>
                      <a:r>
                        <a:rPr lang="en" sz="1100"/>
                        <a:t>2</a:t>
                      </a:r>
                      <a:endParaRPr sz="1100"/>
                    </a:p>
                  </a:txBody>
                  <a:tcPr marT="63500" marB="63500" marR="63500" marL="63500"/>
                </a:tc>
                <a:tc>
                  <a:txBody>
                    <a:bodyPr/>
                    <a:lstStyle/>
                    <a:p>
                      <a:pPr indent="0" lvl="0" marL="0" rtl="0" algn="just">
                        <a:spcBef>
                          <a:spcPts val="0"/>
                        </a:spcBef>
                        <a:spcAft>
                          <a:spcPts val="0"/>
                        </a:spcAft>
                        <a:buNone/>
                      </a:pPr>
                      <a:r>
                        <a:rPr lang="en" sz="1100"/>
                        <a:t>23.98</a:t>
                      </a:r>
                      <a:endParaRPr sz="1100"/>
                    </a:p>
                  </a:txBody>
                  <a:tcPr marT="63500" marB="63500" marR="63500" marL="63500"/>
                </a:tc>
              </a:tr>
              <a:tr h="12700">
                <a:tc>
                  <a:txBody>
                    <a:bodyPr/>
                    <a:lstStyle/>
                    <a:p>
                      <a:pPr indent="0" lvl="0" marL="0" rtl="0" algn="just">
                        <a:spcBef>
                          <a:spcPts val="0"/>
                        </a:spcBef>
                        <a:spcAft>
                          <a:spcPts val="0"/>
                        </a:spcAft>
                        <a:buNone/>
                      </a:pPr>
                      <a:r>
                        <a:rPr lang="en" sz="1100"/>
                        <a:t>5</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7">
                            <a:extLst>
                              <a:ext uri="{A12FA001-AC4F-418D-AE19-62706E023703}">
                                <ahyp:hlinkClr val="tx"/>
                              </a:ext>
                            </a:extLst>
                          </a:hlinkClick>
                        </a:rPr>
                        <a:t>Power adapters</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15.79</a:t>
                      </a:r>
                      <a:endParaRPr sz="1100"/>
                    </a:p>
                  </a:txBody>
                  <a:tcPr marT="63500" marB="63500" marR="63500" marL="63500"/>
                </a:tc>
                <a:tc>
                  <a:txBody>
                    <a:bodyPr/>
                    <a:lstStyle/>
                    <a:p>
                      <a:pPr indent="0" lvl="0" marL="0" rtl="0" algn="just">
                        <a:spcBef>
                          <a:spcPts val="0"/>
                        </a:spcBef>
                        <a:spcAft>
                          <a:spcPts val="0"/>
                        </a:spcAft>
                        <a:buNone/>
                      </a:pPr>
                      <a:r>
                        <a:rPr lang="en" sz="1100"/>
                        <a:t>1</a:t>
                      </a:r>
                      <a:endParaRPr sz="1100"/>
                    </a:p>
                  </a:txBody>
                  <a:tcPr marT="63500" marB="63500" marR="63500" marL="63500"/>
                </a:tc>
                <a:tc>
                  <a:txBody>
                    <a:bodyPr/>
                    <a:lstStyle/>
                    <a:p>
                      <a:pPr indent="0" lvl="0" marL="0" rtl="0" algn="just">
                        <a:spcBef>
                          <a:spcPts val="0"/>
                        </a:spcBef>
                        <a:spcAft>
                          <a:spcPts val="0"/>
                        </a:spcAft>
                        <a:buNone/>
                      </a:pPr>
                      <a:r>
                        <a:rPr lang="en" sz="1100"/>
                        <a:t>15.79</a:t>
                      </a:r>
                      <a:endParaRPr sz="1100"/>
                    </a:p>
                  </a:txBody>
                  <a:tcPr marT="63500" marB="63500" marR="63500" marL="63500"/>
                </a:tc>
              </a:tr>
              <a:tr h="12700">
                <a:tc>
                  <a:txBody>
                    <a:bodyPr/>
                    <a:lstStyle/>
                    <a:p>
                      <a:pPr indent="0" lvl="0" marL="0" rtl="0" algn="just">
                        <a:spcBef>
                          <a:spcPts val="0"/>
                        </a:spcBef>
                        <a:spcAft>
                          <a:spcPts val="0"/>
                        </a:spcAft>
                        <a:buNone/>
                      </a:pPr>
                      <a:r>
                        <a:rPr lang="en" sz="1100"/>
                        <a:t>6</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u="sng">
                          <a:solidFill>
                            <a:srgbClr val="1155CC"/>
                          </a:solidFill>
                          <a:hlinkClick r:id="rId8">
                            <a:extLst>
                              <a:ext uri="{A12FA001-AC4F-418D-AE19-62706E023703}">
                                <ahyp:hlinkClr val="tx"/>
                              </a:ext>
                            </a:extLst>
                          </a:hlinkClick>
                        </a:rPr>
                        <a:t>USB C to A cables</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10.37</a:t>
                      </a:r>
                      <a:endParaRPr sz="1100"/>
                    </a:p>
                  </a:txBody>
                  <a:tcPr marT="63500" marB="63500" marR="63500" marL="63500"/>
                </a:tc>
                <a:tc>
                  <a:txBody>
                    <a:bodyPr/>
                    <a:lstStyle/>
                    <a:p>
                      <a:pPr indent="0" lvl="0" marL="0" rtl="0" algn="just">
                        <a:spcBef>
                          <a:spcPts val="0"/>
                        </a:spcBef>
                        <a:spcAft>
                          <a:spcPts val="0"/>
                        </a:spcAft>
                        <a:buNone/>
                      </a:pPr>
                      <a:r>
                        <a:rPr lang="en" sz="1100"/>
                        <a:t>1</a:t>
                      </a:r>
                      <a:endParaRPr sz="1100"/>
                    </a:p>
                  </a:txBody>
                  <a:tcPr marT="63500" marB="63500" marR="63500" marL="63500"/>
                </a:tc>
                <a:tc>
                  <a:txBody>
                    <a:bodyPr/>
                    <a:lstStyle/>
                    <a:p>
                      <a:pPr indent="0" lvl="0" marL="0" rtl="0" algn="just">
                        <a:spcBef>
                          <a:spcPts val="0"/>
                        </a:spcBef>
                        <a:spcAft>
                          <a:spcPts val="0"/>
                        </a:spcAft>
                        <a:buNone/>
                      </a:pPr>
                      <a:r>
                        <a:rPr lang="en" sz="1100"/>
                        <a:t>10.37</a:t>
                      </a:r>
                      <a:endParaRPr sz="1100"/>
                    </a:p>
                  </a:txBody>
                  <a:tcPr marT="63500" marB="63500" marR="63500" marL="63500"/>
                </a:tc>
              </a:tr>
              <a:tr h="12700">
                <a:tc>
                  <a:txBody>
                    <a:bodyPr/>
                    <a:lstStyle/>
                    <a:p>
                      <a:pPr indent="0" lvl="0" marL="0" rtl="0" algn="just">
                        <a:spcBef>
                          <a:spcPts val="0"/>
                        </a:spcBef>
                        <a:spcAft>
                          <a:spcPts val="0"/>
                        </a:spcAft>
                        <a:buNone/>
                      </a:pPr>
                      <a:r>
                        <a:rPr lang="en" sz="1100"/>
                        <a:t>7</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Snapdragon 855 chip</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t/>
                      </a:r>
                      <a:endParaRPr sz="1100"/>
                    </a:p>
                  </a:txBody>
                  <a:tcPr marT="63500" marB="63500" marR="63500" marL="63500"/>
                </a:tc>
                <a:tc>
                  <a:txBody>
                    <a:bodyPr/>
                    <a:lstStyle/>
                    <a:p>
                      <a:pPr indent="0" lvl="0" marL="0" rtl="0" algn="just">
                        <a:spcBef>
                          <a:spcPts val="0"/>
                        </a:spcBef>
                        <a:spcAft>
                          <a:spcPts val="0"/>
                        </a:spcAft>
                        <a:buNone/>
                      </a:pPr>
                      <a:r>
                        <a:rPr lang="en" sz="1100"/>
                        <a:t>1</a:t>
                      </a:r>
                      <a:endParaRPr sz="1100"/>
                    </a:p>
                  </a:txBody>
                  <a:tcPr marT="63500" marB="63500" marR="63500" marL="63500"/>
                </a:tc>
                <a:tc>
                  <a:txBody>
                    <a:bodyPr/>
                    <a:lstStyle/>
                    <a:p>
                      <a:pPr indent="0" lvl="0" marL="0" rtl="0" algn="just">
                        <a:spcBef>
                          <a:spcPts val="0"/>
                        </a:spcBef>
                        <a:spcAft>
                          <a:spcPts val="0"/>
                        </a:spcAft>
                        <a:buNone/>
                      </a:pPr>
                      <a:r>
                        <a:t/>
                      </a:r>
                      <a:endParaRPr sz="1100"/>
                    </a:p>
                  </a:txBody>
                  <a:tcPr marT="63500" marB="63500" marR="63500" marL="63500"/>
                </a:tc>
              </a:tr>
              <a:tr h="12700">
                <a:tc>
                  <a:txBody>
                    <a:bodyPr/>
                    <a:lstStyle/>
                    <a:p>
                      <a:pPr indent="0" lvl="0" marL="0" rtl="0" algn="just">
                        <a:spcBef>
                          <a:spcPts val="0"/>
                        </a:spcBef>
                        <a:spcAft>
                          <a:spcPts val="0"/>
                        </a:spcAft>
                        <a:buNone/>
                      </a:pPr>
                      <a:r>
                        <a:rPr lang="en" sz="1100"/>
                        <a:t>8</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rPr lang="en" sz="1100"/>
                        <a:t>GPR device</a:t>
                      </a:r>
                      <a:endParaRPr sz="1100"/>
                    </a:p>
                  </a:txBody>
                  <a:tcPr marT="63500" marB="63500" marR="63500" marL="63500">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just">
                        <a:spcBef>
                          <a:spcPts val="0"/>
                        </a:spcBef>
                        <a:spcAft>
                          <a:spcPts val="0"/>
                        </a:spcAft>
                        <a:buNone/>
                      </a:pPr>
                      <a:r>
                        <a:t/>
                      </a:r>
                      <a:endParaRPr sz="1100"/>
                    </a:p>
                  </a:txBody>
                  <a:tcPr marT="63500" marB="63500" marR="63500" marL="63500"/>
                </a:tc>
                <a:tc>
                  <a:txBody>
                    <a:bodyPr/>
                    <a:lstStyle/>
                    <a:p>
                      <a:pPr indent="0" lvl="0" marL="0" rtl="0" algn="just">
                        <a:spcBef>
                          <a:spcPts val="0"/>
                        </a:spcBef>
                        <a:spcAft>
                          <a:spcPts val="0"/>
                        </a:spcAft>
                        <a:buNone/>
                      </a:pPr>
                      <a:r>
                        <a:rPr lang="en" sz="1100"/>
                        <a:t>1</a:t>
                      </a:r>
                      <a:endParaRPr sz="1100"/>
                    </a:p>
                  </a:txBody>
                  <a:tcPr marT="63500" marB="63500" marR="63500" marL="63500"/>
                </a:tc>
                <a:tc>
                  <a:txBody>
                    <a:bodyPr/>
                    <a:lstStyle/>
                    <a:p>
                      <a:pPr indent="0" lvl="0" marL="0" rtl="0" algn="just">
                        <a:spcBef>
                          <a:spcPts val="0"/>
                        </a:spcBef>
                        <a:spcAft>
                          <a:spcPts val="0"/>
                        </a:spcAft>
                        <a:buNone/>
                      </a:pPr>
                      <a:r>
                        <a:t/>
                      </a:r>
                      <a:endParaRPr sz="1100"/>
                    </a:p>
                  </a:txBody>
                  <a:tcPr marT="63500" marB="63500" marR="63500" marL="63500"/>
                </a:tc>
              </a:tr>
            </a:tbl>
          </a:graphicData>
        </a:graphic>
      </p:graphicFrame>
      <p:sp>
        <p:nvSpPr>
          <p:cNvPr id="569" name="Google Shape;569;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575" name="Google Shape;575;p61"/>
          <p:cNvSpPr txBox="1"/>
          <p:nvPr>
            <p:ph idx="1" type="body"/>
          </p:nvPr>
        </p:nvSpPr>
        <p:spPr>
          <a:xfrm>
            <a:off x="729325" y="2078875"/>
            <a:ext cx="7688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backwards from end result to get hardware.</a:t>
            </a:r>
            <a:endParaRPr/>
          </a:p>
          <a:p>
            <a:pPr indent="-311150" lvl="0" marL="457200" rtl="0" algn="l">
              <a:spcBef>
                <a:spcPts val="1600"/>
              </a:spcBef>
              <a:spcAft>
                <a:spcPts val="0"/>
              </a:spcAft>
              <a:buClr>
                <a:schemeClr val="dk1"/>
              </a:buClr>
              <a:buSzPts val="1300"/>
              <a:buChar char="●"/>
            </a:pPr>
            <a:r>
              <a:rPr lang="en"/>
              <a:t>Demand issue with SnapDragon</a:t>
            </a:r>
            <a:endParaRPr/>
          </a:p>
          <a:p>
            <a:pPr indent="-311150" lvl="0" marL="457200" rtl="0" algn="l">
              <a:spcBef>
                <a:spcPts val="0"/>
              </a:spcBef>
              <a:spcAft>
                <a:spcPts val="0"/>
              </a:spcAft>
              <a:buClr>
                <a:schemeClr val="dk1"/>
              </a:buClr>
              <a:buSzPts val="1300"/>
              <a:buChar char="●"/>
            </a:pPr>
            <a:r>
              <a:rPr lang="en"/>
              <a:t>Why testing on different hardware is better</a:t>
            </a:r>
            <a:endParaRPr/>
          </a:p>
          <a:p>
            <a:pPr indent="-311150" lvl="0" marL="457200" rtl="0" algn="l">
              <a:spcBef>
                <a:spcPts val="0"/>
              </a:spcBef>
              <a:spcAft>
                <a:spcPts val="0"/>
              </a:spcAft>
              <a:buClr>
                <a:schemeClr val="dk1"/>
              </a:buClr>
              <a:buSzPts val="1300"/>
              <a:buChar char="●"/>
            </a:pPr>
            <a:r>
              <a:rPr lang="en"/>
              <a:t>Needs of hardware need to emulate (with safe error margin in performance)</a:t>
            </a:r>
            <a:endParaRPr/>
          </a:p>
          <a:p>
            <a:pPr indent="-311150" lvl="0" marL="457200" rtl="0" algn="l">
              <a:spcBef>
                <a:spcPts val="0"/>
              </a:spcBef>
              <a:spcAft>
                <a:spcPts val="0"/>
              </a:spcAft>
              <a:buClr>
                <a:schemeClr val="dk1"/>
              </a:buClr>
              <a:buSzPts val="1300"/>
              <a:buChar char="●"/>
            </a:pPr>
            <a:r>
              <a:rPr lang="en"/>
              <a:t>Understanding the difference between tradition ML processing devices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76" name="Google Shape;576;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582" name="Google Shape;582;p62"/>
          <p:cNvSpPr txBox="1"/>
          <p:nvPr>
            <p:ph idx="1" type="body"/>
          </p:nvPr>
        </p:nvSpPr>
        <p:spPr>
          <a:xfrm>
            <a:off x="729325" y="2078875"/>
            <a:ext cx="7688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 Pi?</a:t>
            </a:r>
            <a:endParaRPr/>
          </a:p>
          <a:p>
            <a:pPr indent="-311150" lvl="0" marL="457200" rtl="0" algn="l">
              <a:spcBef>
                <a:spcPts val="1600"/>
              </a:spcBef>
              <a:spcAft>
                <a:spcPts val="0"/>
              </a:spcAft>
              <a:buClr>
                <a:schemeClr val="dk1"/>
              </a:buClr>
              <a:buSzPts val="1300"/>
              <a:buChar char="●"/>
            </a:pPr>
            <a:r>
              <a:rPr lang="en"/>
              <a:t>Represents what we want in our end goal</a:t>
            </a:r>
            <a:endParaRPr/>
          </a:p>
          <a:p>
            <a:pPr indent="-311150" lvl="0" marL="457200" rtl="0" algn="l">
              <a:spcBef>
                <a:spcPts val="0"/>
              </a:spcBef>
              <a:spcAft>
                <a:spcPts val="0"/>
              </a:spcAft>
              <a:buClr>
                <a:schemeClr val="dk1"/>
              </a:buClr>
              <a:buSzPts val="1300"/>
              <a:buChar char="●"/>
            </a:pPr>
            <a:r>
              <a:rPr lang="en"/>
              <a:t>Support</a:t>
            </a:r>
            <a:endParaRPr/>
          </a:p>
          <a:p>
            <a:pPr indent="-311150" lvl="0" marL="457200" rtl="0" algn="l">
              <a:spcBef>
                <a:spcPts val="0"/>
              </a:spcBef>
              <a:spcAft>
                <a:spcPts val="0"/>
              </a:spcAft>
              <a:buClr>
                <a:schemeClr val="dk1"/>
              </a:buClr>
              <a:buSzPts val="1300"/>
              <a:buChar char="●"/>
            </a:pPr>
            <a:r>
              <a:rPr lang="en"/>
              <a:t>Easy testing </a:t>
            </a:r>
            <a:endParaRPr/>
          </a:p>
          <a:p>
            <a:pPr indent="-311150" lvl="0" marL="457200" rtl="0" algn="l">
              <a:spcBef>
                <a:spcPts val="0"/>
              </a:spcBef>
              <a:spcAft>
                <a:spcPts val="0"/>
              </a:spcAft>
              <a:buClr>
                <a:schemeClr val="dk1"/>
              </a:buClr>
              <a:buSzPts val="1300"/>
              <a:buChar char="●"/>
            </a:pPr>
            <a:r>
              <a:rPr lang="en"/>
              <a:t>Accelerated libs with openCV</a:t>
            </a:r>
            <a:endParaRPr/>
          </a:p>
          <a:p>
            <a:pPr indent="-298450" lvl="1" marL="914400" rtl="0" algn="l">
              <a:spcBef>
                <a:spcPts val="0"/>
              </a:spcBef>
              <a:spcAft>
                <a:spcPts val="0"/>
              </a:spcAft>
              <a:buSzPts val="1100"/>
              <a:buChar char="○"/>
            </a:pPr>
            <a:r>
              <a:rPr lang="en"/>
              <a:t>Allows for almost all methods discussed to be tested (although not modified much)</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83" name="Google Shape;583;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727800" y="1331475"/>
            <a:ext cx="76848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GPR Data</a:t>
            </a:r>
            <a:endParaRPr/>
          </a:p>
        </p:txBody>
      </p:sp>
      <p:sp>
        <p:nvSpPr>
          <p:cNvPr id="131" name="Google Shape;131;p18"/>
          <p:cNvSpPr txBox="1"/>
          <p:nvPr>
            <p:ph idx="1" type="body"/>
          </p:nvPr>
        </p:nvSpPr>
        <p:spPr>
          <a:xfrm>
            <a:off x="729325" y="2078875"/>
            <a:ext cx="4563300" cy="1543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t>GPR devices send radar pulses into the ground and use antenna to capture signals that have returned as pulse is reflected, refracted, scattered back to the surface</a:t>
            </a:r>
            <a:endParaRPr sz="1100"/>
          </a:p>
          <a:p>
            <a:pPr indent="-298450" lvl="0" marL="457200" rtl="0" algn="l">
              <a:spcBef>
                <a:spcPts val="0"/>
              </a:spcBef>
              <a:spcAft>
                <a:spcPts val="0"/>
              </a:spcAft>
              <a:buClr>
                <a:schemeClr val="dk1"/>
              </a:buClr>
              <a:buSzPts val="1100"/>
              <a:buChar char="●"/>
            </a:pPr>
            <a:r>
              <a:rPr lang="en" sz="1100"/>
              <a:t>Strongest signal strength of antennas occurs close to the ground</a:t>
            </a:r>
            <a:endParaRPr sz="1100"/>
          </a:p>
          <a:p>
            <a:pPr indent="-298450" lvl="0" marL="457200" rtl="0" algn="l">
              <a:spcBef>
                <a:spcPts val="0"/>
              </a:spcBef>
              <a:spcAft>
                <a:spcPts val="0"/>
              </a:spcAft>
              <a:buClr>
                <a:schemeClr val="dk1"/>
              </a:buClr>
              <a:buSzPts val="1100"/>
              <a:buChar char="●"/>
            </a:pPr>
            <a:r>
              <a:rPr lang="en" sz="1100"/>
              <a:t>EM properties of materials can limit penetration depth of radar</a:t>
            </a:r>
            <a:endParaRPr sz="1100"/>
          </a:p>
          <a:p>
            <a:pPr indent="-298450" lvl="0" marL="457200" rtl="0" algn="l">
              <a:spcBef>
                <a:spcPts val="0"/>
              </a:spcBef>
              <a:spcAft>
                <a:spcPts val="0"/>
              </a:spcAft>
              <a:buClr>
                <a:schemeClr val="dk1"/>
              </a:buClr>
              <a:buSzPts val="1100"/>
              <a:buChar char="●"/>
            </a:pPr>
            <a:r>
              <a:rPr lang="en" sz="1100"/>
              <a:t>We are primarily looking at 2D image data derived from signal processing of incoming radar responses</a:t>
            </a:r>
            <a:endParaRPr sz="1100"/>
          </a:p>
        </p:txBody>
      </p:sp>
      <p:pic>
        <p:nvPicPr>
          <p:cNvPr id="132" name="Google Shape;132;p18"/>
          <p:cNvPicPr preferRelativeResize="0"/>
          <p:nvPr/>
        </p:nvPicPr>
        <p:blipFill rotWithShape="1">
          <a:blip r:embed="rId3">
            <a:alphaModFix/>
          </a:blip>
          <a:srcRect b="0" l="0" r="0" t="0"/>
          <a:stretch/>
        </p:blipFill>
        <p:spPr>
          <a:xfrm>
            <a:off x="6351936" y="976691"/>
            <a:ext cx="1755564" cy="2230550"/>
          </a:xfrm>
          <a:prstGeom prst="rect">
            <a:avLst/>
          </a:prstGeom>
          <a:noFill/>
          <a:ln cap="flat" cmpd="sng" w="9525">
            <a:solidFill>
              <a:srgbClr val="000000"/>
            </a:solidFill>
            <a:prstDash val="solid"/>
            <a:miter lim="8000"/>
            <a:headEnd len="sm" w="sm" type="none"/>
            <a:tailEnd len="sm" w="sm" type="none"/>
          </a:ln>
        </p:spPr>
      </p:pic>
      <p:sp>
        <p:nvSpPr>
          <p:cNvPr id="133" name="Google Shape;133;p18"/>
          <p:cNvSpPr txBox="1"/>
          <p:nvPr/>
        </p:nvSpPr>
        <p:spPr>
          <a:xfrm>
            <a:off x="5655000" y="1589770"/>
            <a:ext cx="695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i="0" lang="en" sz="800" u="none" cap="none" strike="noStrike">
                <a:solidFill>
                  <a:srgbClr val="000000"/>
                </a:solidFill>
                <a:latin typeface="Arial"/>
                <a:ea typeface="Arial"/>
                <a:cs typeface="Arial"/>
                <a:sym typeface="Arial"/>
              </a:rPr>
              <a:t>Parabolas</a:t>
            </a:r>
            <a:endParaRPr b="0" i="0" sz="800" u="none" cap="none" strike="noStrike">
              <a:solidFill>
                <a:srgbClr val="000000"/>
              </a:solidFill>
              <a:latin typeface="Arial"/>
              <a:ea typeface="Arial"/>
              <a:cs typeface="Arial"/>
              <a:sym typeface="Arial"/>
            </a:endParaRPr>
          </a:p>
        </p:txBody>
      </p:sp>
      <p:sp>
        <p:nvSpPr>
          <p:cNvPr id="134" name="Google Shape;134;p18"/>
          <p:cNvSpPr txBox="1"/>
          <p:nvPr/>
        </p:nvSpPr>
        <p:spPr>
          <a:xfrm>
            <a:off x="5655000" y="2646589"/>
            <a:ext cx="695400" cy="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800" u="none" cap="none" strike="noStrike">
                <a:solidFill>
                  <a:srgbClr val="000000"/>
                </a:solidFill>
                <a:latin typeface="Arial"/>
                <a:ea typeface="Arial"/>
                <a:cs typeface="Arial"/>
                <a:sym typeface="Arial"/>
              </a:rPr>
              <a:t>Reflectors</a:t>
            </a:r>
            <a:endParaRPr b="0" i="0" sz="800" u="none" cap="none" strike="noStrike">
              <a:solidFill>
                <a:srgbClr val="000000"/>
              </a:solidFill>
              <a:latin typeface="Arial"/>
              <a:ea typeface="Arial"/>
              <a:cs typeface="Arial"/>
              <a:sym typeface="Arial"/>
            </a:endParaRPr>
          </a:p>
        </p:txBody>
      </p:sp>
      <p:cxnSp>
        <p:nvCxnSpPr>
          <p:cNvPr id="135" name="Google Shape;135;p18"/>
          <p:cNvCxnSpPr/>
          <p:nvPr/>
        </p:nvCxnSpPr>
        <p:spPr>
          <a:xfrm flipH="1" rot="10800000">
            <a:off x="6234066" y="2580976"/>
            <a:ext cx="424800" cy="202800"/>
          </a:xfrm>
          <a:prstGeom prst="straightConnector1">
            <a:avLst/>
          </a:prstGeom>
          <a:noFill/>
          <a:ln cap="flat" cmpd="sng" w="9525">
            <a:solidFill>
              <a:srgbClr val="000000"/>
            </a:solidFill>
            <a:prstDash val="solid"/>
            <a:round/>
            <a:headEnd len="sm" w="sm" type="none"/>
            <a:tailEnd len="med" w="med" type="stealth"/>
          </a:ln>
        </p:spPr>
      </p:cxnSp>
      <p:cxnSp>
        <p:nvCxnSpPr>
          <p:cNvPr id="136" name="Google Shape;136;p18"/>
          <p:cNvCxnSpPr/>
          <p:nvPr/>
        </p:nvCxnSpPr>
        <p:spPr>
          <a:xfrm flipH="1" rot="10800000">
            <a:off x="6235713" y="2113376"/>
            <a:ext cx="374400" cy="672900"/>
          </a:xfrm>
          <a:prstGeom prst="straightConnector1">
            <a:avLst/>
          </a:prstGeom>
          <a:noFill/>
          <a:ln cap="flat" cmpd="sng" w="9525">
            <a:solidFill>
              <a:srgbClr val="000000"/>
            </a:solidFill>
            <a:prstDash val="solid"/>
            <a:round/>
            <a:headEnd len="sm" w="sm" type="none"/>
            <a:tailEnd len="med" w="med" type="stealth"/>
          </a:ln>
        </p:spPr>
      </p:cxnSp>
      <p:cxnSp>
        <p:nvCxnSpPr>
          <p:cNvPr id="137" name="Google Shape;137;p18"/>
          <p:cNvCxnSpPr/>
          <p:nvPr/>
        </p:nvCxnSpPr>
        <p:spPr>
          <a:xfrm flipH="1" rot="10800000">
            <a:off x="6237975" y="1399005"/>
            <a:ext cx="1087800" cy="1384200"/>
          </a:xfrm>
          <a:prstGeom prst="straightConnector1">
            <a:avLst/>
          </a:prstGeom>
          <a:noFill/>
          <a:ln cap="flat" cmpd="sng" w="9525">
            <a:solidFill>
              <a:srgbClr val="000000"/>
            </a:solidFill>
            <a:prstDash val="solid"/>
            <a:round/>
            <a:headEnd len="sm" w="sm" type="none"/>
            <a:tailEnd len="med" w="med" type="stealth"/>
          </a:ln>
        </p:spPr>
      </p:cxnSp>
      <p:cxnSp>
        <p:nvCxnSpPr>
          <p:cNvPr id="138" name="Google Shape;138;p18"/>
          <p:cNvCxnSpPr/>
          <p:nvPr/>
        </p:nvCxnSpPr>
        <p:spPr>
          <a:xfrm flipH="1" rot="10800000">
            <a:off x="6264143" y="1403910"/>
            <a:ext cx="342000" cy="329100"/>
          </a:xfrm>
          <a:prstGeom prst="straightConnector1">
            <a:avLst/>
          </a:prstGeom>
          <a:noFill/>
          <a:ln cap="flat" cmpd="sng" w="9525">
            <a:solidFill>
              <a:srgbClr val="FF0000"/>
            </a:solidFill>
            <a:prstDash val="solid"/>
            <a:round/>
            <a:headEnd len="sm" w="sm" type="none"/>
            <a:tailEnd len="med" w="med" type="stealth"/>
          </a:ln>
        </p:spPr>
      </p:cxnSp>
      <p:cxnSp>
        <p:nvCxnSpPr>
          <p:cNvPr id="139" name="Google Shape;139;p18"/>
          <p:cNvCxnSpPr/>
          <p:nvPr/>
        </p:nvCxnSpPr>
        <p:spPr>
          <a:xfrm flipH="1" rot="10800000">
            <a:off x="6268246" y="1407373"/>
            <a:ext cx="1296000" cy="323400"/>
          </a:xfrm>
          <a:prstGeom prst="straightConnector1">
            <a:avLst/>
          </a:prstGeom>
          <a:noFill/>
          <a:ln cap="flat" cmpd="sng" w="9525">
            <a:solidFill>
              <a:srgbClr val="FF0000"/>
            </a:solidFill>
            <a:prstDash val="solid"/>
            <a:round/>
            <a:headEnd len="sm" w="sm" type="none"/>
            <a:tailEnd len="med" w="med" type="stealth"/>
          </a:ln>
        </p:spPr>
      </p:cxnSp>
      <p:pic>
        <p:nvPicPr>
          <p:cNvPr id="140" name="Google Shape;140;p18"/>
          <p:cNvPicPr preferRelativeResize="0"/>
          <p:nvPr/>
        </p:nvPicPr>
        <p:blipFill>
          <a:blip r:embed="rId4">
            <a:alphaModFix/>
          </a:blip>
          <a:stretch>
            <a:fillRect/>
          </a:stretch>
        </p:blipFill>
        <p:spPr>
          <a:xfrm>
            <a:off x="482600" y="3912525"/>
            <a:ext cx="8338816" cy="1013850"/>
          </a:xfrm>
          <a:prstGeom prst="rect">
            <a:avLst/>
          </a:prstGeom>
          <a:noFill/>
          <a:ln>
            <a:noFill/>
          </a:ln>
        </p:spPr>
      </p:pic>
      <p:pic>
        <p:nvPicPr>
          <p:cNvPr id="141" name="Google Shape;141;p18"/>
          <p:cNvPicPr preferRelativeResize="0"/>
          <p:nvPr/>
        </p:nvPicPr>
        <p:blipFill>
          <a:blip r:embed="rId5">
            <a:alphaModFix/>
          </a:blip>
          <a:stretch>
            <a:fillRect/>
          </a:stretch>
        </p:blipFill>
        <p:spPr>
          <a:xfrm>
            <a:off x="6570647" y="3458722"/>
            <a:ext cx="1289425" cy="1214020"/>
          </a:xfrm>
          <a:prstGeom prst="rect">
            <a:avLst/>
          </a:prstGeom>
          <a:noFill/>
          <a:ln>
            <a:noFill/>
          </a:ln>
        </p:spPr>
      </p:pic>
      <p:sp>
        <p:nvSpPr>
          <p:cNvPr id="142" name="Google Shape;14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3"/>
          <p:cNvSpPr/>
          <p:nvPr/>
        </p:nvSpPr>
        <p:spPr>
          <a:xfrm>
            <a:off x="4740975" y="1138225"/>
            <a:ext cx="3774300" cy="3720300"/>
          </a:xfrm>
          <a:prstGeom prst="flowChartConnector">
            <a:avLst/>
          </a:prstGeom>
          <a:gradFill>
            <a:gsLst>
              <a:gs pos="0">
                <a:srgbClr val="FFC002"/>
              </a:gs>
              <a:gs pos="100000">
                <a:srgbClr val="795B04"/>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3"/>
          <p:cNvSpPr txBox="1"/>
          <p:nvPr>
            <p:ph type="title"/>
          </p:nvPr>
        </p:nvSpPr>
        <p:spPr>
          <a:xfrm>
            <a:off x="520725" y="603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590" name="Google Shape;590;p63"/>
          <p:cNvSpPr txBox="1"/>
          <p:nvPr>
            <p:ph idx="1" type="body"/>
          </p:nvPr>
        </p:nvSpPr>
        <p:spPr>
          <a:xfrm>
            <a:off x="5060300" y="1836600"/>
            <a:ext cx="33258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Issues with the Pi</a:t>
            </a:r>
            <a:endParaRPr>
              <a:solidFill>
                <a:schemeClr val="lt1"/>
              </a:solidFill>
            </a:endParaRPr>
          </a:p>
          <a:p>
            <a:pPr indent="-311150" lvl="0" marL="457200" rtl="0" algn="l">
              <a:spcBef>
                <a:spcPts val="1600"/>
              </a:spcBef>
              <a:spcAft>
                <a:spcPts val="0"/>
              </a:spcAft>
              <a:buClr>
                <a:schemeClr val="lt1"/>
              </a:buClr>
              <a:buSzPts val="1300"/>
              <a:buChar char="●"/>
            </a:pPr>
            <a:r>
              <a:rPr lang="en">
                <a:solidFill>
                  <a:schemeClr val="lt1"/>
                </a:solidFill>
              </a:rPr>
              <a:t>Still not a snapdragon</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Will still need to optimize and convert code to run on snapdragon testboard</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Not that great at CPU intensive tasks - main advantage is utility.</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Major heating issues, drastic dips in performance</a:t>
            </a:r>
            <a:endParaRPr>
              <a:solidFill>
                <a:schemeClr val="lt1"/>
              </a:solidFill>
            </a:endParaRPr>
          </a:p>
          <a:p>
            <a:pPr indent="0" lvl="0" marL="0" rtl="0" algn="l">
              <a:spcBef>
                <a:spcPts val="1600"/>
              </a:spcBef>
              <a:spcAft>
                <a:spcPts val="1600"/>
              </a:spcAft>
              <a:buNone/>
            </a:pPr>
            <a:r>
              <a:t/>
            </a:r>
            <a:endParaRPr>
              <a:solidFill>
                <a:schemeClr val="lt1"/>
              </a:solidFill>
            </a:endParaRPr>
          </a:p>
        </p:txBody>
      </p:sp>
      <p:sp>
        <p:nvSpPr>
          <p:cNvPr id="591" name="Google Shape;591;p63"/>
          <p:cNvSpPr/>
          <p:nvPr/>
        </p:nvSpPr>
        <p:spPr>
          <a:xfrm>
            <a:off x="659325" y="1107000"/>
            <a:ext cx="3774300" cy="3720300"/>
          </a:xfrm>
          <a:prstGeom prst="flowChartConnector">
            <a:avLst/>
          </a:prstGeom>
          <a:gradFill>
            <a:gsLst>
              <a:gs pos="0">
                <a:srgbClr val="51AB2A"/>
              </a:gs>
              <a:gs pos="100000">
                <a:srgbClr val="203E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3"/>
          <p:cNvSpPr txBox="1"/>
          <p:nvPr>
            <p:ph idx="1" type="body"/>
          </p:nvPr>
        </p:nvSpPr>
        <p:spPr>
          <a:xfrm>
            <a:off x="978650" y="1805375"/>
            <a:ext cx="3325800" cy="226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Why the Pi</a:t>
            </a:r>
            <a:endParaRPr>
              <a:solidFill>
                <a:schemeClr val="lt1"/>
              </a:solidFill>
            </a:endParaRPr>
          </a:p>
          <a:p>
            <a:pPr indent="-311150" lvl="0" marL="457200" rtl="0" algn="l">
              <a:spcBef>
                <a:spcPts val="1600"/>
              </a:spcBef>
              <a:spcAft>
                <a:spcPts val="0"/>
              </a:spcAft>
              <a:buClr>
                <a:schemeClr val="lt1"/>
              </a:buClr>
              <a:buSzPts val="1300"/>
              <a:buChar char="●"/>
            </a:pPr>
            <a:r>
              <a:rPr lang="en">
                <a:solidFill>
                  <a:schemeClr val="lt1"/>
                </a:solidFill>
              </a:rPr>
              <a:t>Represents what we want in our end goal</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Support</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Easy testing </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Accelerated libs with openCV</a:t>
            </a:r>
            <a:endParaRPr>
              <a:solidFill>
                <a:schemeClr val="lt1"/>
              </a:solidFill>
            </a:endParaRPr>
          </a:p>
          <a:p>
            <a:pPr indent="-298450" lvl="1" marL="914400" rtl="0" algn="l">
              <a:spcBef>
                <a:spcPts val="0"/>
              </a:spcBef>
              <a:spcAft>
                <a:spcPts val="0"/>
              </a:spcAft>
              <a:buClr>
                <a:schemeClr val="lt1"/>
              </a:buClr>
              <a:buSzPts val="1100"/>
              <a:buChar char="○"/>
            </a:pPr>
            <a:r>
              <a:rPr lang="en">
                <a:solidFill>
                  <a:schemeClr val="lt1"/>
                </a:solidFill>
              </a:rPr>
              <a:t>Allows for almost all methods discussed to be tested (although not modified much)</a:t>
            </a:r>
            <a:endParaRPr>
              <a:solidFill>
                <a:schemeClr val="lt1"/>
              </a:solidFill>
            </a:endParaRPr>
          </a:p>
          <a:p>
            <a:pPr indent="0" lvl="0" marL="0" rtl="0" algn="l">
              <a:spcBef>
                <a:spcPts val="1600"/>
              </a:spcBef>
              <a:spcAft>
                <a:spcPts val="0"/>
              </a:spcAft>
              <a:buNone/>
            </a:pPr>
            <a:r>
              <a:t/>
            </a:r>
            <a:endParaRPr>
              <a:solidFill>
                <a:schemeClr val="lt1"/>
              </a:solidFill>
            </a:endParaRPr>
          </a:p>
          <a:p>
            <a:pPr indent="0" lvl="0" marL="0" rtl="0" algn="l">
              <a:spcBef>
                <a:spcPts val="1600"/>
              </a:spcBef>
              <a:spcAft>
                <a:spcPts val="1600"/>
              </a:spcAft>
              <a:buNone/>
            </a:pPr>
            <a:r>
              <a:t/>
            </a:r>
            <a:endParaRPr>
              <a:solidFill>
                <a:schemeClr val="lt1"/>
              </a:solidFill>
            </a:endParaRPr>
          </a:p>
        </p:txBody>
      </p:sp>
      <p:sp>
        <p:nvSpPr>
          <p:cNvPr id="593" name="Google Shape;593;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4"/>
          <p:cNvSpPr txBox="1"/>
          <p:nvPr>
            <p:ph type="title"/>
          </p:nvPr>
        </p:nvSpPr>
        <p:spPr>
          <a:xfrm>
            <a:off x="727650" y="1308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0000"/>
                </a:solidFill>
              </a:rPr>
              <a:t>Hardware - </a:t>
            </a:r>
            <a:r>
              <a:rPr lang="en" sz="2200"/>
              <a:t> Raspberry PI</a:t>
            </a:r>
            <a:endParaRPr sz="2200"/>
          </a:p>
        </p:txBody>
      </p:sp>
      <p:sp>
        <p:nvSpPr>
          <p:cNvPr id="599" name="Google Shape;599;p64"/>
          <p:cNvSpPr txBox="1"/>
          <p:nvPr/>
        </p:nvSpPr>
        <p:spPr>
          <a:xfrm>
            <a:off x="727650" y="3419275"/>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Steps:</a:t>
            </a:r>
            <a:endParaRPr>
              <a:latin typeface="Lato"/>
              <a:ea typeface="Lato"/>
              <a:cs typeface="Lato"/>
              <a:sym typeface="Lato"/>
            </a:endParaRPr>
          </a:p>
        </p:txBody>
      </p:sp>
      <p:sp>
        <p:nvSpPr>
          <p:cNvPr id="600" name="Google Shape;600;p64"/>
          <p:cNvSpPr txBox="1"/>
          <p:nvPr/>
        </p:nvSpPr>
        <p:spPr>
          <a:xfrm>
            <a:off x="1870950" y="271280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01" name="Google Shape;601;p64"/>
          <p:cNvSpPr txBox="1"/>
          <p:nvPr/>
        </p:nvSpPr>
        <p:spPr>
          <a:xfrm>
            <a:off x="1294275" y="224935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02" name="Google Shape;602;p64"/>
          <p:cNvSpPr txBox="1"/>
          <p:nvPr/>
        </p:nvSpPr>
        <p:spPr>
          <a:xfrm>
            <a:off x="1288725" y="207830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603" name="Google Shape;603;p64"/>
          <p:cNvSpPr txBox="1"/>
          <p:nvPr/>
        </p:nvSpPr>
        <p:spPr>
          <a:xfrm>
            <a:off x="911650" y="1841875"/>
            <a:ext cx="3238500" cy="16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latin typeface="Lato"/>
                <a:ea typeface="Lato"/>
                <a:cs typeface="Lato"/>
                <a:sym typeface="Lato"/>
              </a:rPr>
              <a:t>Processor: Broadcom BCM2711, quad-core Cortex-A72 (ARM v8) 64-bit SoC @ 1.5GHz</a:t>
            </a:r>
            <a:endParaRPr sz="1000">
              <a:latin typeface="Lato"/>
              <a:ea typeface="Lato"/>
              <a:cs typeface="Lato"/>
              <a:sym typeface="Lato"/>
            </a:endParaRPr>
          </a:p>
          <a:p>
            <a:pPr indent="0" lvl="0" marL="0" rtl="0" algn="l">
              <a:lnSpc>
                <a:spcPct val="115000"/>
              </a:lnSpc>
              <a:spcBef>
                <a:spcPts val="1200"/>
              </a:spcBef>
              <a:spcAft>
                <a:spcPts val="0"/>
              </a:spcAft>
              <a:buNone/>
            </a:pPr>
            <a:r>
              <a:rPr lang="en" sz="1000">
                <a:latin typeface="Lato"/>
                <a:ea typeface="Lato"/>
                <a:cs typeface="Lato"/>
                <a:sym typeface="Lato"/>
              </a:rPr>
              <a:t>RAM: 4GB LPDDR4-3200 SDRAM (shared with GPU)</a:t>
            </a:r>
            <a:endParaRPr sz="1000">
              <a:latin typeface="Lato"/>
              <a:ea typeface="Lato"/>
              <a:cs typeface="Lato"/>
              <a:sym typeface="Lato"/>
            </a:endParaRPr>
          </a:p>
          <a:p>
            <a:pPr indent="0" lvl="0" marL="0" rtl="0" algn="l">
              <a:lnSpc>
                <a:spcPct val="115000"/>
              </a:lnSpc>
              <a:spcBef>
                <a:spcPts val="1200"/>
              </a:spcBef>
              <a:spcAft>
                <a:spcPts val="0"/>
              </a:spcAft>
              <a:buNone/>
            </a:pPr>
            <a:r>
              <a:rPr lang="en" sz="1000">
                <a:latin typeface="Lato"/>
                <a:ea typeface="Lato"/>
                <a:cs typeface="Lato"/>
                <a:sym typeface="Lato"/>
              </a:rPr>
              <a:t>Storage: microSD card slot for operating system and data storage</a:t>
            </a:r>
            <a:endParaRPr sz="1000">
              <a:latin typeface="Lato"/>
              <a:ea typeface="Lato"/>
              <a:cs typeface="Lato"/>
              <a:sym typeface="Lato"/>
            </a:endParaRPr>
          </a:p>
          <a:p>
            <a:pPr indent="0" lvl="0" marL="0" rtl="0" algn="l">
              <a:lnSpc>
                <a:spcPct val="115000"/>
              </a:lnSpc>
              <a:spcBef>
                <a:spcPts val="1200"/>
              </a:spcBef>
              <a:spcAft>
                <a:spcPts val="1200"/>
              </a:spcAft>
              <a:buNone/>
            </a:pPr>
            <a:r>
              <a:rPr lang="en" sz="1000">
                <a:latin typeface="Lato"/>
                <a:ea typeface="Lato"/>
                <a:cs typeface="Lato"/>
                <a:sym typeface="Lato"/>
              </a:rPr>
              <a:t>Dimensions: 88 x 58 x 19.5 mm, 46 g</a:t>
            </a:r>
            <a:endParaRPr sz="1000">
              <a:latin typeface="Lato"/>
              <a:ea typeface="Lato"/>
              <a:cs typeface="Lato"/>
              <a:sym typeface="Lato"/>
            </a:endParaRPr>
          </a:p>
        </p:txBody>
      </p:sp>
      <p:sp>
        <p:nvSpPr>
          <p:cNvPr id="604" name="Google Shape;604;p64"/>
          <p:cNvSpPr txBox="1"/>
          <p:nvPr/>
        </p:nvSpPr>
        <p:spPr>
          <a:xfrm>
            <a:off x="817350" y="3819475"/>
            <a:ext cx="7791000" cy="492600"/>
          </a:xfrm>
          <a:prstGeom prst="rect">
            <a:avLst/>
          </a:prstGeom>
          <a:noFill/>
          <a:ln>
            <a:noFill/>
          </a:ln>
        </p:spPr>
        <p:txBody>
          <a:bodyPr anchorCtr="0" anchor="t" bIns="91425" lIns="91425" spcFirstLastPara="1" rIns="91425" wrap="square" tIns="91425">
            <a:spAutoFit/>
          </a:bodyPr>
          <a:lstStyle/>
          <a:p>
            <a:pPr indent="-292100" lvl="0" marL="457200" rtl="0" algn="l">
              <a:lnSpc>
                <a:spcPct val="95000"/>
              </a:lnSpc>
              <a:spcBef>
                <a:spcPts val="1200"/>
              </a:spcBef>
              <a:spcAft>
                <a:spcPts val="0"/>
              </a:spcAft>
              <a:buSzPts val="1000"/>
              <a:buFont typeface="Lato"/>
              <a:buAutoNum type="arabicPeriod"/>
            </a:pPr>
            <a:r>
              <a:rPr lang="en" sz="1000">
                <a:latin typeface="Lato"/>
                <a:ea typeface="Lato"/>
                <a:cs typeface="Lato"/>
                <a:sym typeface="Lato"/>
              </a:rPr>
              <a:t>Installing the necessary software libraries on the Rpi4. These include OpenCV, Scikit-Learn, Joblib, Scikit-image, and other dependencies required by your model.</a:t>
            </a:r>
            <a:endParaRPr sz="1000">
              <a:latin typeface="Lato"/>
              <a:ea typeface="Lato"/>
              <a:cs typeface="Lato"/>
              <a:sym typeface="Lato"/>
            </a:endParaRPr>
          </a:p>
        </p:txBody>
      </p:sp>
      <p:sp>
        <p:nvSpPr>
          <p:cNvPr id="605" name="Google Shape;605;p64"/>
          <p:cNvSpPr txBox="1"/>
          <p:nvPr/>
        </p:nvSpPr>
        <p:spPr>
          <a:xfrm>
            <a:off x="911650" y="4195550"/>
            <a:ext cx="7114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latin typeface="Lato"/>
                <a:ea typeface="Lato"/>
                <a:cs typeface="Lato"/>
                <a:sym typeface="Lato"/>
              </a:rPr>
              <a:t>2.           Transferring ML model to the Rpi4. Used Filezilla to copy the model file and Processed images to the Rpi's memory.</a:t>
            </a:r>
            <a:endParaRPr sz="1000">
              <a:latin typeface="Lato"/>
              <a:ea typeface="Lato"/>
              <a:cs typeface="Lato"/>
              <a:sym typeface="Lato"/>
            </a:endParaRPr>
          </a:p>
        </p:txBody>
      </p:sp>
      <p:sp>
        <p:nvSpPr>
          <p:cNvPr id="606" name="Google Shape;606;p64"/>
          <p:cNvSpPr txBox="1"/>
          <p:nvPr/>
        </p:nvSpPr>
        <p:spPr>
          <a:xfrm>
            <a:off x="1288725" y="4478725"/>
            <a:ext cx="72585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000">
                <a:latin typeface="Lato"/>
                <a:ea typeface="Lato"/>
                <a:cs typeface="Lato"/>
                <a:sym typeface="Lato"/>
              </a:rPr>
              <a:t>Python script data_pipeline.py loads the ML model and performs the task. This script imported the necessary libraries and   use them to process input images and generated output which is saved in folder.</a:t>
            </a:r>
            <a:endParaRPr>
              <a:latin typeface="Lato"/>
              <a:ea typeface="Lato"/>
              <a:cs typeface="Lato"/>
              <a:sym typeface="Lato"/>
            </a:endParaRPr>
          </a:p>
        </p:txBody>
      </p:sp>
      <p:sp>
        <p:nvSpPr>
          <p:cNvPr id="607" name="Google Shape;607;p64"/>
          <p:cNvSpPr txBox="1"/>
          <p:nvPr/>
        </p:nvSpPr>
        <p:spPr>
          <a:xfrm>
            <a:off x="911650" y="4478725"/>
            <a:ext cx="4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3.</a:t>
            </a:r>
            <a:endParaRPr sz="1000">
              <a:latin typeface="Lato"/>
              <a:ea typeface="Lato"/>
              <a:cs typeface="Lato"/>
              <a:sym typeface="Lato"/>
            </a:endParaRPr>
          </a:p>
        </p:txBody>
      </p:sp>
      <p:sp>
        <p:nvSpPr>
          <p:cNvPr id="608" name="Google Shape;608;p64"/>
          <p:cNvSpPr txBox="1"/>
          <p:nvPr/>
        </p:nvSpPr>
        <p:spPr>
          <a:xfrm>
            <a:off x="4083500" y="1841875"/>
            <a:ext cx="4713300" cy="135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000">
                <a:latin typeface="Lato"/>
                <a:ea typeface="Lato"/>
                <a:cs typeface="Lato"/>
                <a:sym typeface="Lato"/>
              </a:rPr>
              <a:t>Connectivity: Gigabit Ethernet, dual-band 802.11 b/g/n/ac wireless, Bluetooth 5.0 BLE, 2 USB 3.0 ports, 2 USB 2.0 ports, 2 micro-HDMI ports (up to 4Kp60 supported), 3.5mm audio jack</a:t>
            </a:r>
            <a:endParaRPr sz="1000">
              <a:latin typeface="Lato"/>
              <a:ea typeface="Lato"/>
              <a:cs typeface="Lato"/>
              <a:sym typeface="Lato"/>
            </a:endParaRPr>
          </a:p>
          <a:p>
            <a:pPr indent="0" lvl="0" marL="0" rtl="0" algn="l">
              <a:lnSpc>
                <a:spcPct val="115000"/>
              </a:lnSpc>
              <a:spcBef>
                <a:spcPts val="1200"/>
              </a:spcBef>
              <a:spcAft>
                <a:spcPts val="0"/>
              </a:spcAft>
              <a:buNone/>
            </a:pPr>
            <a:r>
              <a:rPr lang="en" sz="1000">
                <a:latin typeface="Lato"/>
                <a:ea typeface="Lato"/>
                <a:cs typeface="Lato"/>
                <a:sym typeface="Lato"/>
              </a:rPr>
              <a:t>GPIO: 40-pin GPIO header, compatible with previous Raspberry Pi models</a:t>
            </a:r>
            <a:endParaRPr sz="1000">
              <a:latin typeface="Lato"/>
              <a:ea typeface="Lato"/>
              <a:cs typeface="Lato"/>
              <a:sym typeface="Lato"/>
            </a:endParaRPr>
          </a:p>
          <a:p>
            <a:pPr indent="0" lvl="0" marL="0" rtl="0" algn="l">
              <a:lnSpc>
                <a:spcPct val="115000"/>
              </a:lnSpc>
              <a:spcBef>
                <a:spcPts val="1200"/>
              </a:spcBef>
              <a:spcAft>
                <a:spcPts val="1200"/>
              </a:spcAft>
              <a:buNone/>
            </a:pPr>
            <a:r>
              <a:rPr lang="en" sz="1000">
                <a:latin typeface="Lato"/>
                <a:ea typeface="Lato"/>
                <a:cs typeface="Lato"/>
                <a:sym typeface="Lato"/>
              </a:rPr>
              <a:t>Power: 5V DC via USB-C connector (minimum 3A), or GPIO header (minimum 3A)</a:t>
            </a:r>
            <a:endParaRPr sz="1900">
              <a:latin typeface="Lato"/>
              <a:ea typeface="Lato"/>
              <a:cs typeface="Lato"/>
              <a:sym typeface="Lato"/>
            </a:endParaRPr>
          </a:p>
        </p:txBody>
      </p:sp>
      <p:sp>
        <p:nvSpPr>
          <p:cNvPr id="609" name="Google Shape;609;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65"/>
          <p:cNvPicPr preferRelativeResize="0"/>
          <p:nvPr/>
        </p:nvPicPr>
        <p:blipFill>
          <a:blip r:embed="rId3">
            <a:alphaModFix/>
          </a:blip>
          <a:stretch>
            <a:fillRect/>
          </a:stretch>
        </p:blipFill>
        <p:spPr>
          <a:xfrm>
            <a:off x="63675" y="964038"/>
            <a:ext cx="8839204" cy="3215433"/>
          </a:xfrm>
          <a:prstGeom prst="rect">
            <a:avLst/>
          </a:prstGeom>
          <a:noFill/>
          <a:ln>
            <a:noFill/>
          </a:ln>
        </p:spPr>
      </p:pic>
      <p:sp>
        <p:nvSpPr>
          <p:cNvPr id="615" name="Google Shape;615;p65"/>
          <p:cNvSpPr txBox="1"/>
          <p:nvPr/>
        </p:nvSpPr>
        <p:spPr>
          <a:xfrm>
            <a:off x="517950" y="6775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Running the model on RaspberryPI</a:t>
            </a:r>
            <a:endParaRPr>
              <a:latin typeface="Lato"/>
              <a:ea typeface="Lato"/>
              <a:cs typeface="Lato"/>
              <a:sym typeface="Lato"/>
            </a:endParaRPr>
          </a:p>
        </p:txBody>
      </p:sp>
      <p:sp>
        <p:nvSpPr>
          <p:cNvPr id="616" name="Google Shape;616;p65"/>
          <p:cNvSpPr txBox="1"/>
          <p:nvPr/>
        </p:nvSpPr>
        <p:spPr>
          <a:xfrm>
            <a:off x="63675" y="4370825"/>
            <a:ext cx="3942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Lato"/>
                <a:ea typeface="Lato"/>
                <a:cs typeface="Lato"/>
                <a:sym typeface="Lato"/>
              </a:rPr>
              <a:t>Processing Time for 1 image is approx. 1m11.034s</a:t>
            </a:r>
            <a:endParaRPr sz="1300">
              <a:latin typeface="Lato"/>
              <a:ea typeface="Lato"/>
              <a:cs typeface="Lato"/>
              <a:sym typeface="Lato"/>
            </a:endParaRPr>
          </a:p>
        </p:txBody>
      </p:sp>
      <p:sp>
        <p:nvSpPr>
          <p:cNvPr id="617" name="Google Shape;617;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66"/>
          <p:cNvPicPr preferRelativeResize="0"/>
          <p:nvPr/>
        </p:nvPicPr>
        <p:blipFill>
          <a:blip r:embed="rId3">
            <a:alphaModFix/>
          </a:blip>
          <a:stretch>
            <a:fillRect/>
          </a:stretch>
        </p:blipFill>
        <p:spPr>
          <a:xfrm>
            <a:off x="229600" y="679175"/>
            <a:ext cx="8628301" cy="4273524"/>
          </a:xfrm>
          <a:prstGeom prst="rect">
            <a:avLst/>
          </a:prstGeom>
          <a:noFill/>
          <a:ln>
            <a:noFill/>
          </a:ln>
        </p:spPr>
      </p:pic>
      <p:sp>
        <p:nvSpPr>
          <p:cNvPr id="623" name="Google Shape;623;p66"/>
          <p:cNvSpPr txBox="1"/>
          <p:nvPr/>
        </p:nvSpPr>
        <p:spPr>
          <a:xfrm>
            <a:off x="545650" y="4555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Input Image</a:t>
            </a:r>
            <a:endParaRPr>
              <a:latin typeface="Lato"/>
              <a:ea typeface="Lato"/>
              <a:cs typeface="Lato"/>
              <a:sym typeface="Lato"/>
            </a:endParaRPr>
          </a:p>
        </p:txBody>
      </p:sp>
      <p:sp>
        <p:nvSpPr>
          <p:cNvPr id="624" name="Google Shape;624;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67"/>
          <p:cNvPicPr preferRelativeResize="0"/>
          <p:nvPr/>
        </p:nvPicPr>
        <p:blipFill>
          <a:blip r:embed="rId3">
            <a:alphaModFix/>
          </a:blip>
          <a:stretch>
            <a:fillRect/>
          </a:stretch>
        </p:blipFill>
        <p:spPr>
          <a:xfrm>
            <a:off x="251775" y="711000"/>
            <a:ext cx="8705925" cy="4331451"/>
          </a:xfrm>
          <a:prstGeom prst="rect">
            <a:avLst/>
          </a:prstGeom>
          <a:noFill/>
          <a:ln>
            <a:noFill/>
          </a:ln>
        </p:spPr>
      </p:pic>
      <p:sp>
        <p:nvSpPr>
          <p:cNvPr id="630" name="Google Shape;630;p67"/>
          <p:cNvSpPr txBox="1"/>
          <p:nvPr/>
        </p:nvSpPr>
        <p:spPr>
          <a:xfrm>
            <a:off x="806300" y="34475"/>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Image</a:t>
            </a:r>
            <a:endParaRPr>
              <a:latin typeface="Lato"/>
              <a:ea typeface="Lato"/>
              <a:cs typeface="Lato"/>
              <a:sym typeface="Lato"/>
            </a:endParaRPr>
          </a:p>
        </p:txBody>
      </p:sp>
      <p:sp>
        <p:nvSpPr>
          <p:cNvPr id="631" name="Google Shape;631;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68"/>
          <p:cNvPicPr preferRelativeResize="0"/>
          <p:nvPr/>
        </p:nvPicPr>
        <p:blipFill>
          <a:blip r:embed="rId3">
            <a:alphaModFix/>
          </a:blip>
          <a:stretch>
            <a:fillRect/>
          </a:stretch>
        </p:blipFill>
        <p:spPr>
          <a:xfrm>
            <a:off x="362650" y="747025"/>
            <a:ext cx="8306698" cy="4396475"/>
          </a:xfrm>
          <a:prstGeom prst="rect">
            <a:avLst/>
          </a:prstGeom>
          <a:noFill/>
          <a:ln>
            <a:noFill/>
          </a:ln>
        </p:spPr>
      </p:pic>
      <p:sp>
        <p:nvSpPr>
          <p:cNvPr id="637" name="Google Shape;637;p68"/>
          <p:cNvSpPr txBox="1"/>
          <p:nvPr/>
        </p:nvSpPr>
        <p:spPr>
          <a:xfrm>
            <a:off x="878375" y="73300"/>
            <a:ext cx="31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Output Image (HOG implemented)</a:t>
            </a:r>
            <a:endParaRPr>
              <a:latin typeface="Lato"/>
              <a:ea typeface="Lato"/>
              <a:cs typeface="Lato"/>
              <a:sym typeface="Lato"/>
            </a:endParaRPr>
          </a:p>
        </p:txBody>
      </p:sp>
      <p:sp>
        <p:nvSpPr>
          <p:cNvPr id="638" name="Google Shape;638;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a:t>
            </a:r>
            <a:endParaRPr/>
          </a:p>
        </p:txBody>
      </p:sp>
      <p:pic>
        <p:nvPicPr>
          <p:cNvPr id="644" name="Google Shape;644;p69" title="Demo.mp4">
            <a:hlinkClick r:id="rId3"/>
          </p:cNvPr>
          <p:cNvPicPr preferRelativeResize="0"/>
          <p:nvPr/>
        </p:nvPicPr>
        <p:blipFill>
          <a:blip r:embed="rId4">
            <a:alphaModFix/>
          </a:blip>
          <a:stretch>
            <a:fillRect/>
          </a:stretch>
        </p:blipFill>
        <p:spPr>
          <a:xfrm>
            <a:off x="2340862" y="573325"/>
            <a:ext cx="4462275" cy="4462275"/>
          </a:xfrm>
          <a:prstGeom prst="rect">
            <a:avLst/>
          </a:prstGeom>
          <a:noFill/>
          <a:ln>
            <a:noFill/>
          </a:ln>
        </p:spPr>
      </p:pic>
      <p:sp>
        <p:nvSpPr>
          <p:cNvPr id="645" name="Google Shape;645;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Schedule - Gannt Chart</a:t>
            </a:r>
            <a:endParaRPr/>
          </a:p>
        </p:txBody>
      </p:sp>
      <p:pic>
        <p:nvPicPr>
          <p:cNvPr id="651" name="Google Shape;651;p70"/>
          <p:cNvPicPr preferRelativeResize="0"/>
          <p:nvPr/>
        </p:nvPicPr>
        <p:blipFill>
          <a:blip r:embed="rId3">
            <a:alphaModFix/>
          </a:blip>
          <a:stretch>
            <a:fillRect/>
          </a:stretch>
        </p:blipFill>
        <p:spPr>
          <a:xfrm>
            <a:off x="404075" y="1936050"/>
            <a:ext cx="8426948" cy="2984850"/>
          </a:xfrm>
          <a:prstGeom prst="rect">
            <a:avLst/>
          </a:prstGeom>
          <a:noFill/>
          <a:ln>
            <a:noFill/>
          </a:ln>
        </p:spPr>
      </p:pic>
      <p:sp>
        <p:nvSpPr>
          <p:cNvPr id="652" name="Google Shape;652;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1"/>
          <p:cNvSpPr txBox="1"/>
          <p:nvPr>
            <p:ph type="title"/>
          </p:nvPr>
        </p:nvSpPr>
        <p:spPr>
          <a:xfrm>
            <a:off x="471505" y="205375"/>
            <a:ext cx="8180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Risks</a:t>
            </a:r>
            <a:endParaRPr/>
          </a:p>
        </p:txBody>
      </p:sp>
      <p:sp>
        <p:nvSpPr>
          <p:cNvPr id="658" name="Google Shape;658;p71"/>
          <p:cNvSpPr txBox="1"/>
          <p:nvPr>
            <p:ph idx="1" type="body"/>
          </p:nvPr>
        </p:nvSpPr>
        <p:spPr>
          <a:xfrm>
            <a:off x="471500" y="1026925"/>
            <a:ext cx="5915100" cy="24477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None/>
            </a:pPr>
            <a:r>
              <a:t/>
            </a:r>
            <a:endParaRPr/>
          </a:p>
          <a:p>
            <a:pPr indent="-317500" lvl="0" marL="457200" rtl="0" algn="l">
              <a:lnSpc>
                <a:spcPct val="90000"/>
              </a:lnSpc>
              <a:spcBef>
                <a:spcPts val="0"/>
              </a:spcBef>
              <a:spcAft>
                <a:spcPts val="0"/>
              </a:spcAft>
              <a:buSzPts val="1400"/>
              <a:buChar char="●"/>
            </a:pPr>
            <a:r>
              <a:rPr lang="en"/>
              <a:t>Risks:</a:t>
            </a:r>
            <a:endParaRPr/>
          </a:p>
          <a:p>
            <a:pPr indent="-317500" lvl="1" marL="914400" rtl="0" algn="l">
              <a:lnSpc>
                <a:spcPct val="90000"/>
              </a:lnSpc>
              <a:spcBef>
                <a:spcPts val="0"/>
              </a:spcBef>
              <a:spcAft>
                <a:spcPts val="0"/>
              </a:spcAft>
              <a:buSzPts val="1400"/>
              <a:buChar char="○"/>
            </a:pPr>
            <a:r>
              <a:rPr lang="en"/>
              <a:t>Insufficient relevant data collection due to difficulties in processing and working with GPR.</a:t>
            </a:r>
            <a:endParaRPr/>
          </a:p>
          <a:p>
            <a:pPr indent="-317500" lvl="1" marL="914400" rtl="0" algn="l">
              <a:lnSpc>
                <a:spcPct val="90000"/>
              </a:lnSpc>
              <a:spcBef>
                <a:spcPts val="0"/>
              </a:spcBef>
              <a:spcAft>
                <a:spcPts val="0"/>
              </a:spcAft>
              <a:buSzPts val="1400"/>
              <a:buChar char="○"/>
            </a:pPr>
            <a:r>
              <a:rPr lang="en"/>
              <a:t>Long inference times.</a:t>
            </a:r>
            <a:endParaRPr/>
          </a:p>
          <a:p>
            <a:pPr indent="-317500" lvl="1" marL="914400" rtl="0" algn="l">
              <a:lnSpc>
                <a:spcPct val="90000"/>
              </a:lnSpc>
              <a:spcBef>
                <a:spcPts val="0"/>
              </a:spcBef>
              <a:spcAft>
                <a:spcPts val="0"/>
              </a:spcAft>
              <a:buSzPts val="1400"/>
              <a:buChar char="○"/>
            </a:pPr>
            <a:r>
              <a:rPr lang="en"/>
              <a:t>Low </a:t>
            </a:r>
            <a:r>
              <a:rPr lang="en"/>
              <a:t>explainability</a:t>
            </a:r>
            <a:r>
              <a:rPr lang="en"/>
              <a:t> of deployed model.</a:t>
            </a:r>
            <a:endParaRPr/>
          </a:p>
          <a:p>
            <a:pPr indent="0" lvl="0" marL="0" rtl="0" algn="l">
              <a:lnSpc>
                <a:spcPct val="90000"/>
              </a:lnSpc>
              <a:spcBef>
                <a:spcPts val="0"/>
              </a:spcBef>
              <a:spcAft>
                <a:spcPts val="0"/>
              </a:spcAft>
              <a:buNone/>
            </a:pPr>
            <a:r>
              <a:t/>
            </a:r>
            <a:endParaRPr/>
          </a:p>
          <a:p>
            <a:pPr indent="-317500" lvl="0" marL="457200" rtl="0" algn="l">
              <a:spcBef>
                <a:spcPts val="400"/>
              </a:spcBef>
              <a:spcAft>
                <a:spcPts val="0"/>
              </a:spcAft>
              <a:buSzPts val="1400"/>
              <a:buChar char="●"/>
            </a:pPr>
            <a:r>
              <a:rPr lang="en" sz="1100"/>
              <a:t>Mitigations </a:t>
            </a:r>
            <a:endParaRPr/>
          </a:p>
          <a:p>
            <a:pPr indent="-317500" lvl="1" marL="914400" rtl="0" algn="l">
              <a:lnSpc>
                <a:spcPct val="90000"/>
              </a:lnSpc>
              <a:spcBef>
                <a:spcPts val="0"/>
              </a:spcBef>
              <a:spcAft>
                <a:spcPts val="0"/>
              </a:spcAft>
              <a:buSzPts val="1400"/>
              <a:buChar char="○"/>
            </a:pPr>
            <a:r>
              <a:rPr lang="en"/>
              <a:t>Augment already procured dataset and try less data intensive model architectures.</a:t>
            </a:r>
            <a:endParaRPr/>
          </a:p>
          <a:p>
            <a:pPr indent="-317500" lvl="1" marL="914400" rtl="0" algn="l">
              <a:lnSpc>
                <a:spcPct val="90000"/>
              </a:lnSpc>
              <a:spcBef>
                <a:spcPts val="0"/>
              </a:spcBef>
              <a:spcAft>
                <a:spcPts val="0"/>
              </a:spcAft>
              <a:buSzPts val="1400"/>
              <a:buChar char="○"/>
            </a:pPr>
            <a:r>
              <a:rPr lang="en"/>
              <a:t>Find algorithms which can run faster without sacrificing the desired results.</a:t>
            </a:r>
            <a:endParaRPr/>
          </a:p>
        </p:txBody>
      </p:sp>
      <p:sp>
        <p:nvSpPr>
          <p:cNvPr id="659" name="Google Shape;659;p71"/>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665" name="Google Shape;665;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Improve Multi-class classification </a:t>
            </a:r>
            <a:endParaRPr/>
          </a:p>
          <a:p>
            <a:pPr indent="-311150" lvl="0" marL="457200" rtl="0" algn="l">
              <a:spcBef>
                <a:spcPts val="0"/>
              </a:spcBef>
              <a:spcAft>
                <a:spcPts val="0"/>
              </a:spcAft>
              <a:buClr>
                <a:schemeClr val="dk1"/>
              </a:buClr>
              <a:buSzPts val="1300"/>
              <a:buChar char="●"/>
            </a:pPr>
            <a:r>
              <a:rPr lang="en"/>
              <a:t>Small and weak hyperbolas detection.</a:t>
            </a:r>
            <a:endParaRPr/>
          </a:p>
          <a:p>
            <a:pPr indent="-311150" lvl="0" marL="457200" rtl="0" algn="l">
              <a:spcBef>
                <a:spcPts val="0"/>
              </a:spcBef>
              <a:spcAft>
                <a:spcPts val="0"/>
              </a:spcAft>
              <a:buClr>
                <a:schemeClr val="dk1"/>
              </a:buClr>
              <a:buSzPts val="1300"/>
              <a:buChar char="●"/>
            </a:pPr>
            <a:r>
              <a:rPr lang="en"/>
              <a:t>CNN approach with new data</a:t>
            </a:r>
            <a:endParaRPr/>
          </a:p>
          <a:p>
            <a:pPr indent="-298450" lvl="1" marL="914400" rtl="0" algn="l">
              <a:spcBef>
                <a:spcPts val="0"/>
              </a:spcBef>
              <a:spcAft>
                <a:spcPts val="0"/>
              </a:spcAft>
              <a:buClr>
                <a:schemeClr val="dk1"/>
              </a:buClr>
              <a:buSzPts val="1100"/>
              <a:buChar char="○"/>
            </a:pPr>
            <a:r>
              <a:rPr lang="en"/>
              <a:t>Explore interpretability methods</a:t>
            </a:r>
            <a:endParaRPr/>
          </a:p>
          <a:p>
            <a:pPr indent="-311150" lvl="0" marL="457200" rtl="0" algn="l">
              <a:spcBef>
                <a:spcPts val="0"/>
              </a:spcBef>
              <a:spcAft>
                <a:spcPts val="0"/>
              </a:spcAft>
              <a:buClr>
                <a:schemeClr val="dk1"/>
              </a:buClr>
              <a:buSzPts val="1300"/>
              <a:buChar char="●"/>
            </a:pPr>
            <a:r>
              <a:rPr lang="en"/>
              <a:t>Acquisition of GPR device to acquire more data</a:t>
            </a:r>
            <a:endParaRPr/>
          </a:p>
          <a:p>
            <a:pPr indent="-298450" lvl="1" marL="914400" rtl="0" algn="l">
              <a:spcBef>
                <a:spcPts val="0"/>
              </a:spcBef>
              <a:spcAft>
                <a:spcPts val="0"/>
              </a:spcAft>
              <a:buClr>
                <a:schemeClr val="dk1"/>
              </a:buClr>
              <a:buSzPts val="1100"/>
              <a:buChar char="○"/>
            </a:pPr>
            <a:r>
              <a:rPr lang="en"/>
              <a:t>Apply GPR data preprocessing techniques</a:t>
            </a:r>
            <a:endParaRPr/>
          </a:p>
        </p:txBody>
      </p:sp>
      <p:pic>
        <p:nvPicPr>
          <p:cNvPr id="666" name="Google Shape;666;p72"/>
          <p:cNvPicPr preferRelativeResize="0"/>
          <p:nvPr/>
        </p:nvPicPr>
        <p:blipFill>
          <a:blip r:embed="rId3">
            <a:alphaModFix/>
          </a:blip>
          <a:stretch>
            <a:fillRect/>
          </a:stretch>
        </p:blipFill>
        <p:spPr>
          <a:xfrm>
            <a:off x="6948750" y="2084925"/>
            <a:ext cx="622000" cy="622000"/>
          </a:xfrm>
          <a:prstGeom prst="rect">
            <a:avLst/>
          </a:prstGeom>
          <a:noFill/>
          <a:ln>
            <a:noFill/>
          </a:ln>
        </p:spPr>
      </p:pic>
      <p:sp>
        <p:nvSpPr>
          <p:cNvPr id="667" name="Google Shape;667;p72"/>
          <p:cNvSpPr txBox="1"/>
          <p:nvPr/>
        </p:nvSpPr>
        <p:spPr>
          <a:xfrm>
            <a:off x="6678975" y="1775275"/>
            <a:ext cx="1539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000">
                <a:solidFill>
                  <a:schemeClr val="accent1"/>
                </a:solidFill>
                <a:latin typeface="Lato"/>
                <a:ea typeface="Lato"/>
                <a:cs typeface="Lato"/>
                <a:sym typeface="Lato"/>
              </a:rPr>
              <a:t>Small Hyperbola</a:t>
            </a:r>
            <a:endParaRPr sz="1100"/>
          </a:p>
        </p:txBody>
      </p:sp>
      <p:sp>
        <p:nvSpPr>
          <p:cNvPr id="668" name="Google Shape;668;p72"/>
          <p:cNvSpPr txBox="1"/>
          <p:nvPr/>
        </p:nvSpPr>
        <p:spPr>
          <a:xfrm>
            <a:off x="7843700" y="1775275"/>
            <a:ext cx="1539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000">
                <a:solidFill>
                  <a:schemeClr val="accent1"/>
                </a:solidFill>
                <a:latin typeface="Lato"/>
                <a:ea typeface="Lato"/>
                <a:cs typeface="Lato"/>
                <a:sym typeface="Lato"/>
              </a:rPr>
              <a:t>Weak</a:t>
            </a:r>
            <a:r>
              <a:rPr lang="en" sz="1000">
                <a:solidFill>
                  <a:schemeClr val="accent1"/>
                </a:solidFill>
                <a:latin typeface="Lato"/>
                <a:ea typeface="Lato"/>
                <a:cs typeface="Lato"/>
                <a:sym typeface="Lato"/>
              </a:rPr>
              <a:t> Hyperbola</a:t>
            </a:r>
            <a:endParaRPr sz="1100"/>
          </a:p>
        </p:txBody>
      </p:sp>
      <p:pic>
        <p:nvPicPr>
          <p:cNvPr id="669" name="Google Shape;669;p72"/>
          <p:cNvPicPr preferRelativeResize="0"/>
          <p:nvPr/>
        </p:nvPicPr>
        <p:blipFill>
          <a:blip r:embed="rId4">
            <a:alphaModFix/>
          </a:blip>
          <a:stretch>
            <a:fillRect/>
          </a:stretch>
        </p:blipFill>
        <p:spPr>
          <a:xfrm>
            <a:off x="8115525" y="2084925"/>
            <a:ext cx="622000" cy="622000"/>
          </a:xfrm>
          <a:prstGeom prst="rect">
            <a:avLst/>
          </a:prstGeom>
          <a:noFill/>
          <a:ln>
            <a:noFill/>
          </a:ln>
        </p:spPr>
      </p:pic>
      <p:sp>
        <p:nvSpPr>
          <p:cNvPr id="670" name="Google Shape;670;p72"/>
          <p:cNvSpPr/>
          <p:nvPr/>
        </p:nvSpPr>
        <p:spPr>
          <a:xfrm>
            <a:off x="6980325" y="2056900"/>
            <a:ext cx="280800" cy="234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471503" y="205375"/>
            <a:ext cx="7206300" cy="7458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17857"/>
              <a:buFont typeface="Calibri"/>
              <a:buNone/>
            </a:pPr>
            <a:r>
              <a:rPr lang="en"/>
              <a:t>Machine Learning for Science/Spaceflight</a:t>
            </a:r>
            <a:endParaRPr/>
          </a:p>
          <a:p>
            <a:pPr indent="0" lvl="0" marL="0" rtl="0" algn="l">
              <a:lnSpc>
                <a:spcPct val="90000"/>
              </a:lnSpc>
              <a:spcBef>
                <a:spcPts val="0"/>
              </a:spcBef>
              <a:spcAft>
                <a:spcPts val="0"/>
              </a:spcAft>
              <a:buClr>
                <a:schemeClr val="dk1"/>
              </a:buClr>
              <a:buSzPct val="117857"/>
              <a:buFont typeface="Calibri"/>
              <a:buNone/>
            </a:pPr>
            <a:r>
              <a:t/>
            </a:r>
            <a:endParaRPr/>
          </a:p>
        </p:txBody>
      </p:sp>
      <p:sp>
        <p:nvSpPr>
          <p:cNvPr id="148" name="Google Shape;148;p19"/>
          <p:cNvSpPr txBox="1"/>
          <p:nvPr>
            <p:ph idx="1" type="body"/>
          </p:nvPr>
        </p:nvSpPr>
        <p:spPr>
          <a:xfrm>
            <a:off x="471500" y="1026925"/>
            <a:ext cx="7649700" cy="3364200"/>
          </a:xfrm>
          <a:prstGeom prst="rect">
            <a:avLst/>
          </a:prstGeom>
          <a:noFill/>
          <a:ln>
            <a:noFill/>
          </a:ln>
        </p:spPr>
        <p:txBody>
          <a:bodyPr anchorCtr="0" anchor="t" bIns="34275" lIns="68575" spcFirstLastPara="1" rIns="68575" wrap="square" tIns="34275">
            <a:normAutofit/>
          </a:bodyPr>
          <a:lstStyle/>
          <a:p>
            <a:pPr indent="-171450" lvl="0" marL="177800" rtl="0" algn="l">
              <a:lnSpc>
                <a:spcPct val="90000"/>
              </a:lnSpc>
              <a:spcBef>
                <a:spcPts val="0"/>
              </a:spcBef>
              <a:spcAft>
                <a:spcPts val="0"/>
              </a:spcAft>
              <a:buClr>
                <a:schemeClr val="dk1"/>
              </a:buClr>
              <a:buSzPts val="2100"/>
              <a:buChar char="●"/>
            </a:pPr>
            <a:r>
              <a:rPr lang="en"/>
              <a:t>What makes this project unique:</a:t>
            </a:r>
            <a:endParaRPr/>
          </a:p>
          <a:p>
            <a:pPr indent="-177800" lvl="1" marL="520700" rtl="0" algn="l">
              <a:lnSpc>
                <a:spcPct val="90000"/>
              </a:lnSpc>
              <a:spcBef>
                <a:spcPts val="0"/>
              </a:spcBef>
              <a:spcAft>
                <a:spcPts val="0"/>
              </a:spcAft>
              <a:buClr>
                <a:schemeClr val="dk1"/>
              </a:buClr>
              <a:buSzPts val="1400"/>
              <a:buChar char="○"/>
            </a:pPr>
            <a:r>
              <a:rPr lang="en"/>
              <a:t>Data (GPR images from moon) that the model sees during deployment would be very unique in nature.</a:t>
            </a:r>
            <a:endParaRPr/>
          </a:p>
          <a:p>
            <a:pPr indent="-177800" lvl="1" marL="520700" rtl="0" algn="l">
              <a:lnSpc>
                <a:spcPct val="90000"/>
              </a:lnSpc>
              <a:spcBef>
                <a:spcPts val="0"/>
              </a:spcBef>
              <a:spcAft>
                <a:spcPts val="0"/>
              </a:spcAft>
              <a:buClr>
                <a:schemeClr val="dk1"/>
              </a:buClr>
              <a:buSzPts val="1400"/>
              <a:buChar char="○"/>
            </a:pPr>
            <a:r>
              <a:rPr lang="en"/>
              <a:t>Model inference needs to take into account of hardware and </a:t>
            </a:r>
            <a:r>
              <a:rPr lang="en"/>
              <a:t>environmental</a:t>
            </a:r>
            <a:r>
              <a:rPr lang="en"/>
              <a:t> constraints when it would be run.</a:t>
            </a:r>
            <a:endParaRPr/>
          </a:p>
          <a:p>
            <a:pPr indent="-177800" lvl="1" marL="520700" rtl="0" algn="l">
              <a:lnSpc>
                <a:spcPct val="90000"/>
              </a:lnSpc>
              <a:spcBef>
                <a:spcPts val="0"/>
              </a:spcBef>
              <a:spcAft>
                <a:spcPts val="0"/>
              </a:spcAft>
              <a:buClr>
                <a:schemeClr val="dk1"/>
              </a:buClr>
              <a:buSzPts val="1400"/>
              <a:buChar char="○"/>
            </a:pPr>
            <a:r>
              <a:rPr lang="en"/>
              <a:t>Preference</a:t>
            </a:r>
            <a:r>
              <a:rPr lang="en"/>
              <a:t>  to explainability.</a:t>
            </a:r>
            <a:endParaRPr/>
          </a:p>
          <a:p>
            <a:pPr indent="-171450" lvl="0" marL="177800" rtl="0" algn="l">
              <a:lnSpc>
                <a:spcPct val="90000"/>
              </a:lnSpc>
              <a:spcBef>
                <a:spcPts val="800"/>
              </a:spcBef>
              <a:spcAft>
                <a:spcPts val="0"/>
              </a:spcAft>
              <a:buClr>
                <a:schemeClr val="dk1"/>
              </a:buClr>
              <a:buSzPts val="2100"/>
              <a:buChar char="●"/>
            </a:pPr>
            <a:r>
              <a:rPr lang="en"/>
              <a:t>Things needed to be considered when working in the </a:t>
            </a:r>
            <a:r>
              <a:rPr lang="en"/>
              <a:t>science/engineering domain that traditional machine learning projects might not have:</a:t>
            </a:r>
            <a:endParaRPr/>
          </a:p>
          <a:p>
            <a:pPr indent="-177800" lvl="1" marL="520700" rtl="0" algn="l">
              <a:spcBef>
                <a:spcPts val="1600"/>
              </a:spcBef>
              <a:spcAft>
                <a:spcPts val="0"/>
              </a:spcAft>
              <a:buSzPts val="1400"/>
              <a:buChar char="○"/>
            </a:pPr>
            <a:r>
              <a:rPr lang="en" sz="1200"/>
              <a:t>Model results have to be interpretable. One has to be clear why a certain detection was done.</a:t>
            </a:r>
            <a:endParaRPr sz="1200"/>
          </a:p>
          <a:p>
            <a:pPr indent="-177800" lvl="1" marL="520700" rtl="0" algn="l">
              <a:spcBef>
                <a:spcPts val="0"/>
              </a:spcBef>
              <a:spcAft>
                <a:spcPts val="0"/>
              </a:spcAft>
              <a:buSzPts val="1400"/>
              <a:buChar char="○"/>
            </a:pPr>
            <a:r>
              <a:rPr lang="en" sz="1200"/>
              <a:t>All methodologies have to be compared on given project benchmark.</a:t>
            </a:r>
            <a:endParaRPr sz="1200"/>
          </a:p>
          <a:p>
            <a:pPr indent="-177800" lvl="1" marL="520700" rtl="0" algn="l">
              <a:spcBef>
                <a:spcPts val="0"/>
              </a:spcBef>
              <a:spcAft>
                <a:spcPts val="0"/>
              </a:spcAft>
              <a:buSzPts val="1400"/>
              <a:buChar char="○"/>
            </a:pPr>
            <a:r>
              <a:rPr lang="en"/>
              <a:t>Hardware resource constraints. </a:t>
            </a:r>
            <a:endParaRPr/>
          </a:p>
          <a:p>
            <a:pPr indent="-177800" lvl="1" marL="520700" rtl="0" algn="l">
              <a:spcBef>
                <a:spcPts val="0"/>
              </a:spcBef>
              <a:spcAft>
                <a:spcPts val="0"/>
              </a:spcAft>
              <a:buSzPts val="1400"/>
              <a:buChar char="○"/>
            </a:pPr>
            <a:r>
              <a:rPr lang="en"/>
              <a:t>Low/quick inference time.</a:t>
            </a:r>
            <a:endParaRPr/>
          </a:p>
          <a:p>
            <a:pPr indent="-177800" lvl="1" marL="520700" rtl="0" algn="l">
              <a:spcBef>
                <a:spcPts val="0"/>
              </a:spcBef>
              <a:spcAft>
                <a:spcPts val="0"/>
              </a:spcAft>
              <a:buSzPts val="1400"/>
              <a:buChar char="○"/>
            </a:pPr>
            <a:r>
              <a:rPr lang="en"/>
              <a:t>The model has to be robust and generalised.</a:t>
            </a:r>
            <a:endParaRPr/>
          </a:p>
          <a:p>
            <a:pPr indent="-177800" lvl="1" marL="520700" rtl="0" algn="l">
              <a:spcBef>
                <a:spcPts val="0"/>
              </a:spcBef>
              <a:spcAft>
                <a:spcPts val="0"/>
              </a:spcAft>
              <a:buSzPts val="1400"/>
              <a:buChar char="○"/>
            </a:pPr>
            <a:r>
              <a:rPr lang="en"/>
              <a:t>Benchmarking the model with unique hardware and environmental constraints.</a:t>
            </a:r>
            <a:endParaRPr/>
          </a:p>
        </p:txBody>
      </p:sp>
      <p:sp>
        <p:nvSpPr>
          <p:cNvPr id="149" name="Google Shape;149;p19"/>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3"/>
          <p:cNvSpPr txBox="1"/>
          <p:nvPr>
            <p:ph type="title"/>
          </p:nvPr>
        </p:nvSpPr>
        <p:spPr>
          <a:xfrm>
            <a:off x="471488" y="205383"/>
            <a:ext cx="59151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Lessons Learned</a:t>
            </a:r>
            <a:endParaRPr/>
          </a:p>
        </p:txBody>
      </p:sp>
      <p:sp>
        <p:nvSpPr>
          <p:cNvPr id="677" name="Google Shape;677;p73"/>
          <p:cNvSpPr txBox="1"/>
          <p:nvPr>
            <p:ph idx="1" type="body"/>
          </p:nvPr>
        </p:nvSpPr>
        <p:spPr>
          <a:xfrm>
            <a:off x="471500" y="1026925"/>
            <a:ext cx="8194500" cy="3652200"/>
          </a:xfrm>
          <a:prstGeom prst="rect">
            <a:avLst/>
          </a:prstGeom>
          <a:noFill/>
          <a:ln>
            <a:noFill/>
          </a:ln>
        </p:spPr>
        <p:txBody>
          <a:bodyPr anchorCtr="0" anchor="t" bIns="34275" lIns="68575" spcFirstLastPara="1" rIns="68575" wrap="square" tIns="34275">
            <a:normAutofit/>
          </a:bodyPr>
          <a:lstStyle/>
          <a:p>
            <a:pPr indent="0" lvl="0" marL="177800" rtl="0" algn="l">
              <a:lnSpc>
                <a:spcPct val="90000"/>
              </a:lnSpc>
              <a:spcBef>
                <a:spcPts val="0"/>
              </a:spcBef>
              <a:spcAft>
                <a:spcPts val="0"/>
              </a:spcAft>
              <a:buNone/>
            </a:pPr>
            <a:r>
              <a:t/>
            </a:r>
            <a:endParaRPr/>
          </a:p>
          <a:p>
            <a:pPr indent="-177800" lvl="0" marL="177800" rtl="0" algn="l">
              <a:lnSpc>
                <a:spcPct val="150000"/>
              </a:lnSpc>
              <a:spcBef>
                <a:spcPts val="1600"/>
              </a:spcBef>
              <a:spcAft>
                <a:spcPts val="0"/>
              </a:spcAft>
              <a:buSzPts val="1400"/>
              <a:buChar char="●"/>
            </a:pPr>
            <a:r>
              <a:rPr lang="en"/>
              <a:t>Importance of interpretability in Machine learning </a:t>
            </a:r>
            <a:endParaRPr/>
          </a:p>
          <a:p>
            <a:pPr indent="-177800" lvl="0" marL="177800" rtl="0" algn="l">
              <a:lnSpc>
                <a:spcPct val="150000"/>
              </a:lnSpc>
              <a:spcBef>
                <a:spcPts val="0"/>
              </a:spcBef>
              <a:spcAft>
                <a:spcPts val="0"/>
              </a:spcAft>
              <a:buSzPts val="1400"/>
              <a:buChar char="●"/>
            </a:pPr>
            <a:r>
              <a:rPr lang="en"/>
              <a:t>Consistency </a:t>
            </a:r>
            <a:r>
              <a:rPr lang="en"/>
              <a:t>in annotating the data across the group</a:t>
            </a:r>
            <a:endParaRPr/>
          </a:p>
          <a:p>
            <a:pPr indent="-177800" lvl="0" marL="177800" rtl="0" algn="l">
              <a:lnSpc>
                <a:spcPct val="150000"/>
              </a:lnSpc>
              <a:spcBef>
                <a:spcPts val="0"/>
              </a:spcBef>
              <a:spcAft>
                <a:spcPts val="0"/>
              </a:spcAft>
              <a:buSzPts val="1400"/>
              <a:buChar char="●"/>
            </a:pPr>
            <a:r>
              <a:rPr lang="en"/>
              <a:t>Dependency of deep learning on data</a:t>
            </a:r>
            <a:endParaRPr/>
          </a:p>
          <a:p>
            <a:pPr indent="-177800" lvl="0" marL="177800" rtl="0" algn="l">
              <a:lnSpc>
                <a:spcPct val="150000"/>
              </a:lnSpc>
              <a:spcBef>
                <a:spcPts val="0"/>
              </a:spcBef>
              <a:spcAft>
                <a:spcPts val="0"/>
              </a:spcAft>
              <a:buSzPts val="1400"/>
              <a:buChar char="●"/>
            </a:pPr>
            <a:r>
              <a:rPr lang="en"/>
              <a:t>Calculating feature importance and coming up with relevant features for the finally chosen model(recursive </a:t>
            </a:r>
            <a:r>
              <a:rPr lang="en"/>
              <a:t>feature</a:t>
            </a:r>
            <a:r>
              <a:rPr lang="en"/>
              <a:t> elimination)</a:t>
            </a:r>
            <a:endParaRPr/>
          </a:p>
          <a:p>
            <a:pPr indent="-177800" lvl="0" marL="177800" rtl="0" algn="l">
              <a:lnSpc>
                <a:spcPct val="150000"/>
              </a:lnSpc>
              <a:spcBef>
                <a:spcPts val="0"/>
              </a:spcBef>
              <a:spcAft>
                <a:spcPts val="0"/>
              </a:spcAft>
              <a:buSzPts val="1400"/>
              <a:buChar char="●"/>
            </a:pPr>
            <a:r>
              <a:rPr lang="en"/>
              <a:t>Model adaptive ability to different size of geologic features</a:t>
            </a:r>
            <a:endParaRPr/>
          </a:p>
          <a:p>
            <a:pPr indent="0" lvl="0" marL="0" rtl="0" algn="l">
              <a:lnSpc>
                <a:spcPct val="90000"/>
              </a:lnSpc>
              <a:spcBef>
                <a:spcPts val="1600"/>
              </a:spcBef>
              <a:spcAft>
                <a:spcPts val="1600"/>
              </a:spcAft>
              <a:buNone/>
            </a:pPr>
            <a:r>
              <a:t/>
            </a:r>
            <a:endParaRPr/>
          </a:p>
        </p:txBody>
      </p:sp>
      <p:sp>
        <p:nvSpPr>
          <p:cNvPr id="678" name="Google Shape;678;p73"/>
          <p:cNvSpPr txBox="1"/>
          <p:nvPr>
            <p:ph idx="12" type="sldNum"/>
          </p:nvPr>
        </p:nvSpPr>
        <p:spPr>
          <a:xfrm>
            <a:off x="6457950" y="4767263"/>
            <a:ext cx="2057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84" name="Google Shape;684;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[1] Scikit-Learn. S</a:t>
            </a:r>
            <a:r>
              <a:rPr lang="en" sz="1000"/>
              <a:t>upport vector machine</a:t>
            </a:r>
            <a:r>
              <a:rPr lang="en" sz="1000"/>
              <a:t>. </a:t>
            </a:r>
            <a:r>
              <a:rPr lang="en" sz="1000" u="sng">
                <a:solidFill>
                  <a:schemeClr val="hlink"/>
                </a:solidFill>
                <a:hlinkClick r:id="rId3"/>
              </a:rPr>
              <a:t>https://scikit-learn.org/stable/modules/svm.html</a:t>
            </a:r>
            <a:r>
              <a:rPr lang="en" sz="1000"/>
              <a:t>. 2023.</a:t>
            </a:r>
            <a:endParaRPr sz="1000"/>
          </a:p>
          <a:p>
            <a:pPr indent="0" lvl="0" marL="0" rtl="0" algn="l">
              <a:lnSpc>
                <a:spcPct val="100000"/>
              </a:lnSpc>
              <a:spcBef>
                <a:spcPts val="0"/>
              </a:spcBef>
              <a:spcAft>
                <a:spcPts val="0"/>
              </a:spcAft>
              <a:buNone/>
            </a:pPr>
            <a:r>
              <a:rPr lang="en" sz="1000"/>
              <a:t>[2] Cao R, Cao J. </a:t>
            </a:r>
            <a:r>
              <a:rPr lang="en" sz="1000"/>
              <a:t>Radar Emitter Identification with Bispectrum based LBP and Extreme Learning Machine</a:t>
            </a:r>
            <a:r>
              <a:rPr lang="en" sz="1000"/>
              <a:t>. 2018 IEEE 23rd International Conference on Digital Signal Processing (DSP). 19-21 November 2018.</a:t>
            </a:r>
            <a:endParaRPr sz="1000"/>
          </a:p>
          <a:p>
            <a:pPr indent="0" lvl="0" marL="0" rtl="0" algn="l">
              <a:lnSpc>
                <a:spcPct val="100000"/>
              </a:lnSpc>
              <a:spcBef>
                <a:spcPts val="0"/>
              </a:spcBef>
              <a:spcAft>
                <a:spcPts val="0"/>
              </a:spcAft>
              <a:buNone/>
            </a:pPr>
            <a:r>
              <a:rPr lang="en" sz="1000"/>
              <a:t>[3] Torrione PA, et al. Histograms of Oriented Gradients for Landmine Detection in Ground-Penetrating Radar Data. IEEE Transactions on Geoscience and Remote Sensing. 21 May 2013</a:t>
            </a:r>
            <a:endParaRPr sz="1000"/>
          </a:p>
          <a:p>
            <a:pPr indent="0" lvl="0" marL="0" rtl="0" algn="l">
              <a:lnSpc>
                <a:spcPct val="100000"/>
              </a:lnSpc>
              <a:spcBef>
                <a:spcPts val="0"/>
              </a:spcBef>
              <a:spcAft>
                <a:spcPts val="0"/>
              </a:spcAft>
              <a:buNone/>
            </a:pPr>
            <a:r>
              <a:rPr lang="en" sz="1000"/>
              <a:t>[4] Linn K, et al. Control-group feature normalization for multivariate pattern analysis of structural MRI data using the support vector machine. NeuroImage. 15 May 2016.</a:t>
            </a:r>
            <a:endParaRPr sz="1000"/>
          </a:p>
          <a:p>
            <a:pPr indent="0" lvl="0" marL="0" rtl="0" algn="l">
              <a:lnSpc>
                <a:spcPct val="100000"/>
              </a:lnSpc>
              <a:spcBef>
                <a:spcPts val="0"/>
              </a:spcBef>
              <a:spcAft>
                <a:spcPts val="0"/>
              </a:spcAft>
              <a:buNone/>
            </a:pPr>
            <a:r>
              <a:rPr lang="en" sz="1000"/>
              <a:t>[5] Scikit-Learn. Random Forest Classifier. </a:t>
            </a:r>
            <a:r>
              <a:rPr lang="en" sz="1000" u="sng">
                <a:solidFill>
                  <a:schemeClr val="hlink"/>
                </a:solidFill>
                <a:hlinkClick r:id="rId4"/>
              </a:rPr>
              <a:t>https://scikit-learn.org/stable/modules/generated/sklearn.ensemble.RandomForestClassifier.html</a:t>
            </a:r>
            <a:r>
              <a:rPr lang="en" sz="1000"/>
              <a:t>. 2023.</a:t>
            </a:r>
            <a:endParaRPr sz="1000"/>
          </a:p>
          <a:p>
            <a:pPr indent="0" lvl="0" marL="0" rtl="0" algn="l">
              <a:lnSpc>
                <a:spcPct val="100000"/>
              </a:lnSpc>
              <a:spcBef>
                <a:spcPts val="0"/>
              </a:spcBef>
              <a:spcAft>
                <a:spcPts val="0"/>
              </a:spcAft>
              <a:buNone/>
            </a:pPr>
            <a:r>
              <a:rPr lang="en" sz="1000"/>
              <a:t>[6] Onyszko K, Fryskowska-Skibniewska, A. A New Methodology for the Detection and Extraction of Hyperbolas in GPR Images. MDPI Remote Sensing. 2 December 2021.</a:t>
            </a:r>
            <a:endParaRPr sz="1000"/>
          </a:p>
          <a:p>
            <a:pPr indent="0" lvl="0" marL="0" rtl="0" algn="l">
              <a:lnSpc>
                <a:spcPct val="100000"/>
              </a:lnSpc>
              <a:spcBef>
                <a:spcPts val="0"/>
              </a:spcBef>
              <a:spcAft>
                <a:spcPts val="0"/>
              </a:spcAft>
              <a:buNone/>
            </a:pPr>
            <a:r>
              <a:rPr lang="en" sz="1000"/>
              <a:t>[7] </a:t>
            </a:r>
            <a:r>
              <a:rPr lang="en" sz="1000" u="sng">
                <a:solidFill>
                  <a:schemeClr val="hlink"/>
                </a:solidFill>
                <a:hlinkClick r:id="rId5"/>
              </a:rPr>
              <a:t>https://scikit-learn.org/stable/modules/generated/sklearn.tree.DecisionTreeClassifier.html</a:t>
            </a:r>
            <a:endParaRPr sz="1000"/>
          </a:p>
          <a:p>
            <a:pPr indent="0" lvl="0" marL="0" rtl="0" algn="l">
              <a:lnSpc>
                <a:spcPct val="100000"/>
              </a:lnSpc>
              <a:spcBef>
                <a:spcPts val="0"/>
              </a:spcBef>
              <a:spcAft>
                <a:spcPts val="0"/>
              </a:spcAft>
              <a:buNone/>
            </a:pPr>
            <a:r>
              <a:t/>
            </a:r>
            <a:endParaRPr sz="1000"/>
          </a:p>
        </p:txBody>
      </p:sp>
      <p:sp>
        <p:nvSpPr>
          <p:cNvPr id="685" name="Google Shape;685;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5"/>
          <p:cNvSpPr txBox="1"/>
          <p:nvPr>
            <p:ph type="title"/>
          </p:nvPr>
        </p:nvSpPr>
        <p:spPr>
          <a:xfrm>
            <a:off x="729450" y="1318650"/>
            <a:ext cx="7688700" cy="302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Q&amp;A</a:t>
            </a:r>
            <a:endParaRPr sz="6000"/>
          </a:p>
        </p:txBody>
      </p:sp>
      <p:sp>
        <p:nvSpPr>
          <p:cNvPr id="691" name="Google Shape;691;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300"/>
              <a:buFont typeface="Calibri"/>
              <a:buNone/>
            </a:pPr>
            <a:r>
              <a:rPr lang="en" sz="2800">
                <a:solidFill>
                  <a:srgbClr val="000000"/>
                </a:solidFill>
              </a:rPr>
              <a:t>Machine Learning Plan Overview</a:t>
            </a:r>
            <a:endParaRPr sz="2400"/>
          </a:p>
        </p:txBody>
      </p:sp>
      <p:sp>
        <p:nvSpPr>
          <p:cNvPr id="155" name="Google Shape;155;p20"/>
          <p:cNvSpPr txBox="1"/>
          <p:nvPr>
            <p:ph idx="1" type="body"/>
          </p:nvPr>
        </p:nvSpPr>
        <p:spPr>
          <a:xfrm>
            <a:off x="729450" y="1853850"/>
            <a:ext cx="7688700" cy="28959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Clr>
                <a:schemeClr val="dk1"/>
              </a:buClr>
              <a:buSzPts val="1700"/>
              <a:buChar char="●"/>
            </a:pPr>
            <a:r>
              <a:rPr lang="en" sz="1600"/>
              <a:t>Classifier goals – starting from hyperbola / reflectors binary classifier to multi-class classifier</a:t>
            </a:r>
            <a:endParaRPr sz="1600"/>
          </a:p>
          <a:p>
            <a:pPr indent="-336550" lvl="0" marL="457200" rtl="0" algn="l">
              <a:spcBef>
                <a:spcPts val="1000"/>
              </a:spcBef>
              <a:spcAft>
                <a:spcPts val="0"/>
              </a:spcAft>
              <a:buClr>
                <a:schemeClr val="dk1"/>
              </a:buClr>
              <a:buSzPts val="1700"/>
              <a:buChar char="●"/>
            </a:pPr>
            <a:r>
              <a:rPr lang="en" sz="1600"/>
              <a:t>Data sources  – processed real lunar GPR images from NASA</a:t>
            </a:r>
            <a:endParaRPr sz="1600"/>
          </a:p>
          <a:p>
            <a:pPr indent="-330200" lvl="0" marL="457200" rtl="0" algn="l">
              <a:spcBef>
                <a:spcPts val="1000"/>
              </a:spcBef>
              <a:spcAft>
                <a:spcPts val="0"/>
              </a:spcAft>
              <a:buClr>
                <a:schemeClr val="dk1"/>
              </a:buClr>
              <a:buSzPts val="1600"/>
              <a:buChar char="●"/>
            </a:pPr>
            <a:r>
              <a:rPr lang="en" sz="1600"/>
              <a:t>Label target in </a:t>
            </a:r>
            <a:r>
              <a:rPr b="1" lang="en" sz="1600"/>
              <a:t>strong / weak</a:t>
            </a:r>
            <a:r>
              <a:rPr lang="en" sz="1600"/>
              <a:t> class as </a:t>
            </a:r>
            <a:r>
              <a:rPr b="1" lang="en" sz="1600"/>
              <a:t>easy / hard</a:t>
            </a:r>
            <a:r>
              <a:rPr lang="en" sz="1600"/>
              <a:t> training dataset</a:t>
            </a:r>
            <a:endParaRPr sz="1600"/>
          </a:p>
          <a:p>
            <a:pPr indent="-336550" lvl="0" marL="457200" rtl="0" algn="l">
              <a:spcBef>
                <a:spcPts val="1000"/>
              </a:spcBef>
              <a:spcAft>
                <a:spcPts val="0"/>
              </a:spcAft>
              <a:buClr>
                <a:schemeClr val="dk1"/>
              </a:buClr>
              <a:buSzPts val="1700"/>
              <a:buChar char="●"/>
            </a:pPr>
            <a:r>
              <a:rPr lang="en" sz="1600"/>
              <a:t>Use sliding windows with overlap to cropped image to generate larger dataset </a:t>
            </a:r>
            <a:endParaRPr sz="1600"/>
          </a:p>
          <a:p>
            <a:pPr indent="-336550" lvl="0" marL="457200" rtl="0" algn="l">
              <a:spcBef>
                <a:spcPts val="1000"/>
              </a:spcBef>
              <a:spcAft>
                <a:spcPts val="1000"/>
              </a:spcAft>
              <a:buClr>
                <a:schemeClr val="dk1"/>
              </a:buClr>
              <a:buSzPts val="1700"/>
              <a:buChar char="●"/>
            </a:pPr>
            <a:r>
              <a:rPr lang="en" sz="1600"/>
              <a:t>Consider model size and complexity / hardware compatibility for running in embedded systems</a:t>
            </a:r>
            <a:endParaRPr sz="1200"/>
          </a:p>
        </p:txBody>
      </p:sp>
      <p:sp>
        <p:nvSpPr>
          <p:cNvPr id="156" name="Google Shape;156;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Workflow</a:t>
            </a:r>
            <a:endParaRPr sz="2400"/>
          </a:p>
        </p:txBody>
      </p:sp>
      <p:pic>
        <p:nvPicPr>
          <p:cNvPr id="162" name="Google Shape;162;p21"/>
          <p:cNvPicPr preferRelativeResize="0"/>
          <p:nvPr/>
        </p:nvPicPr>
        <p:blipFill>
          <a:blip r:embed="rId3">
            <a:alphaModFix/>
          </a:blip>
          <a:stretch>
            <a:fillRect/>
          </a:stretch>
        </p:blipFill>
        <p:spPr>
          <a:xfrm>
            <a:off x="2452025" y="636975"/>
            <a:ext cx="6691975" cy="4319320"/>
          </a:xfrm>
          <a:prstGeom prst="rect">
            <a:avLst/>
          </a:prstGeom>
          <a:noFill/>
          <a:ln>
            <a:noFill/>
          </a:ln>
        </p:spPr>
      </p:pic>
      <p:sp>
        <p:nvSpPr>
          <p:cNvPr id="163" name="Google Shape;16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2"/>
          <p:cNvPicPr preferRelativeResize="0"/>
          <p:nvPr/>
        </p:nvPicPr>
        <p:blipFill rotWithShape="1">
          <a:blip r:embed="rId3">
            <a:alphaModFix/>
          </a:blip>
          <a:srcRect b="0" l="0" r="0" t="0"/>
          <a:stretch/>
        </p:blipFill>
        <p:spPr>
          <a:xfrm>
            <a:off x="6403450" y="564750"/>
            <a:ext cx="6439675" cy="2825625"/>
          </a:xfrm>
          <a:prstGeom prst="rect">
            <a:avLst/>
          </a:prstGeom>
          <a:noFill/>
          <a:ln>
            <a:noFill/>
          </a:ln>
        </p:spPr>
      </p:pic>
      <p:sp>
        <p:nvSpPr>
          <p:cNvPr id="169" name="Google Shape;16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Annotation Tool &amp; Strategy</a:t>
            </a:r>
            <a:r>
              <a:rPr lang="en" sz="2400"/>
              <a:t> </a:t>
            </a:r>
            <a:endParaRPr sz="2400"/>
          </a:p>
        </p:txBody>
      </p:sp>
      <p:sp>
        <p:nvSpPr>
          <p:cNvPr id="170" name="Google Shape;170;p22"/>
          <p:cNvSpPr txBox="1"/>
          <p:nvPr>
            <p:ph idx="1" type="body"/>
          </p:nvPr>
        </p:nvSpPr>
        <p:spPr>
          <a:xfrm>
            <a:off x="729450" y="1853850"/>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
              <a:t>Use CVAT for data annotation and export annotations in XML format</a:t>
            </a:r>
            <a:endParaRPr/>
          </a:p>
          <a:p>
            <a:pPr indent="-311150" lvl="0" marL="457200" rtl="0" algn="l">
              <a:spcBef>
                <a:spcPts val="1000"/>
              </a:spcBef>
              <a:spcAft>
                <a:spcPts val="1000"/>
              </a:spcAft>
              <a:buClr>
                <a:schemeClr val="dk1"/>
              </a:buClr>
              <a:buSzPts val="1300"/>
              <a:buChar char="●"/>
            </a:pPr>
            <a:r>
              <a:rPr lang="en"/>
              <a:t>One </a:t>
            </a:r>
            <a:r>
              <a:rPr lang="en"/>
              <a:t>people label data batches and 2-3 people review data for consensus.</a:t>
            </a:r>
            <a:endParaRPr/>
          </a:p>
        </p:txBody>
      </p:sp>
      <p:sp>
        <p:nvSpPr>
          <p:cNvPr id="171" name="Google Shape;171;p22"/>
          <p:cNvSpPr txBox="1"/>
          <p:nvPr/>
        </p:nvSpPr>
        <p:spPr>
          <a:xfrm>
            <a:off x="783550" y="564750"/>
            <a:ext cx="33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72" name="Google Shape;172;p22"/>
          <p:cNvPicPr preferRelativeResize="0"/>
          <p:nvPr/>
        </p:nvPicPr>
        <p:blipFill rotWithShape="1">
          <a:blip r:embed="rId4">
            <a:alphaModFix/>
          </a:blip>
          <a:srcRect b="0" l="2524" r="0" t="18804"/>
          <a:stretch/>
        </p:blipFill>
        <p:spPr>
          <a:xfrm>
            <a:off x="303125" y="3028950"/>
            <a:ext cx="6192399" cy="2006256"/>
          </a:xfrm>
          <a:prstGeom prst="rect">
            <a:avLst/>
          </a:prstGeom>
          <a:noFill/>
          <a:ln>
            <a:noFill/>
          </a:ln>
        </p:spPr>
      </p:pic>
      <p:cxnSp>
        <p:nvCxnSpPr>
          <p:cNvPr id="173" name="Google Shape;173;p22"/>
          <p:cNvCxnSpPr/>
          <p:nvPr/>
        </p:nvCxnSpPr>
        <p:spPr>
          <a:xfrm>
            <a:off x="227225" y="2954025"/>
            <a:ext cx="315600" cy="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2"/>
          <p:cNvCxnSpPr/>
          <p:nvPr/>
        </p:nvCxnSpPr>
        <p:spPr>
          <a:xfrm>
            <a:off x="220375" y="2949275"/>
            <a:ext cx="4800" cy="33840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2"/>
          <p:cNvSpPr txBox="1"/>
          <p:nvPr/>
        </p:nvSpPr>
        <p:spPr>
          <a:xfrm>
            <a:off x="0" y="2682575"/>
            <a:ext cx="2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0</a:t>
            </a:r>
            <a:endParaRPr>
              <a:latin typeface="Lato"/>
              <a:ea typeface="Lato"/>
              <a:cs typeface="Lato"/>
              <a:sym typeface="Lato"/>
            </a:endParaRPr>
          </a:p>
        </p:txBody>
      </p:sp>
      <p:sp>
        <p:nvSpPr>
          <p:cNvPr id="176" name="Google Shape;176;p22"/>
          <p:cNvSpPr txBox="1"/>
          <p:nvPr/>
        </p:nvSpPr>
        <p:spPr>
          <a:xfrm>
            <a:off x="457950" y="2682575"/>
            <a:ext cx="2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x</a:t>
            </a:r>
            <a:endParaRPr>
              <a:latin typeface="Lato"/>
              <a:ea typeface="Lato"/>
              <a:cs typeface="Lato"/>
              <a:sym typeface="Lato"/>
            </a:endParaRPr>
          </a:p>
        </p:txBody>
      </p:sp>
      <p:sp>
        <p:nvSpPr>
          <p:cNvPr id="177" name="Google Shape;177;p22"/>
          <p:cNvSpPr txBox="1"/>
          <p:nvPr/>
        </p:nvSpPr>
        <p:spPr>
          <a:xfrm>
            <a:off x="0" y="3082775"/>
            <a:ext cx="2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y</a:t>
            </a:r>
            <a:endParaRPr>
              <a:latin typeface="Lato"/>
              <a:ea typeface="Lato"/>
              <a:cs typeface="Lato"/>
              <a:sym typeface="Lato"/>
            </a:endParaRPr>
          </a:p>
        </p:txBody>
      </p:sp>
      <p:sp>
        <p:nvSpPr>
          <p:cNvPr id="178" name="Google Shape;178;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